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3" r:id="rId10"/>
    <p:sldId id="274" r:id="rId11"/>
    <p:sldId id="275" r:id="rId12"/>
    <p:sldId id="276" r:id="rId13"/>
    <p:sldId id="277" r:id="rId14"/>
    <p:sldId id="278" r:id="rId15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8FB6B-3627-4523-A382-834C3B7074C5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86800-347E-4B9B-B5EF-721A2EB11B2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1713F-41D7-4E49-811C-1D9891D2FD37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81C0A0-582F-4F26-9975-26B77BB1015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99C27C-B831-4463-A0C4-75B74270B0CC}" type="slidenum">
              <a:rPr lang="en-US"/>
              <a:pPr/>
              <a:t>10</a:t>
            </a:fld>
            <a:endParaRPr lang="en-US"/>
          </a:p>
        </p:txBody>
      </p:sp>
      <p:sp>
        <p:nvSpPr>
          <p:cNvPr id="471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D92662-49F8-4E49-A0A0-69F52A774BE4}" type="slidenum">
              <a:rPr lang="en-US"/>
              <a:pPr/>
              <a:t>11</a:t>
            </a:fld>
            <a:endParaRPr lang="en-US"/>
          </a:p>
        </p:txBody>
      </p:sp>
      <p:sp>
        <p:nvSpPr>
          <p:cNvPr id="4915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A147B4-2259-430B-BF90-43854F176473}" type="slidenum">
              <a:rPr lang="en-US"/>
              <a:pPr/>
              <a:t>12</a:t>
            </a:fld>
            <a:endParaRPr lang="en-US"/>
          </a:p>
        </p:txBody>
      </p:sp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6F979-F23D-40AA-BF53-BCC1D1CA18F2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9QCxTf0QfTo&amp;feature=related" TargetMode="External"/><Relationship Id="rId2" Type="http://schemas.openxmlformats.org/officeDocument/2006/relationships/hyperlink" Target="http://www.youtube.com/watch?v=qotIWgL7zFs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6795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1.7 and 1.8 </a:t>
            </a:r>
            <a:br>
              <a:rPr lang="en-US" dirty="0" smtClean="0"/>
            </a:br>
            <a:r>
              <a:rPr lang="en-US" dirty="0" smtClean="0"/>
              <a:t>Cells in Their Environment </a:t>
            </a:r>
            <a:br>
              <a:rPr lang="en-US" dirty="0" smtClean="0"/>
            </a:br>
            <a:r>
              <a:rPr lang="en-US" dirty="0" smtClean="0"/>
              <a:t>and Osmosis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/>
          <a:lstStyle/>
          <a:p>
            <a:r>
              <a:rPr lang="en-US" dirty="0" smtClean="0"/>
              <a:t>Text pages 22-28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</a:t>
            </a:r>
            <a:r>
              <a:rPr lang="en-US" dirty="0" smtClean="0"/>
              <a:t>Osmosis (see page 26)</a:t>
            </a:r>
            <a:endParaRPr lang="en-US" dirty="0"/>
          </a:p>
        </p:txBody>
      </p:sp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1752600"/>
            <a:ext cx="898842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381000" y="1295400"/>
            <a:ext cx="8288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 Rounded MT Bold" pitchFamily="34" charset="0"/>
              </a:rPr>
              <a:t>Example 1: Equal movement of water in and out of cells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143000"/>
            <a:ext cx="9067800" cy="503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0" y="533400"/>
            <a:ext cx="8878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 Rounded MT Bold" pitchFamily="34" charset="0"/>
              </a:rPr>
              <a:t>Example 2: More water moving into cells than is moving out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228600" y="4495800"/>
            <a:ext cx="8610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Font typeface="Times" pitchFamily="1" charset="0"/>
              <a:buChar char="•"/>
            </a:pPr>
            <a:endParaRPr lang="en-US" sz="2000">
              <a:latin typeface="Arial Rounded MT Bold" pitchFamily="34" charset="0"/>
            </a:endParaRP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6202363" y="61468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CA"/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5091113" y="63627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CA"/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2820988" y="62499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CA"/>
          </a:p>
        </p:txBody>
      </p:sp>
      <p:pic>
        <p:nvPicPr>
          <p:cNvPr id="34831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143001"/>
            <a:ext cx="8966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152400" y="457200"/>
            <a:ext cx="899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latin typeface="Arial Rounded MT Bold" pitchFamily="34" charset="0"/>
              </a:rPr>
              <a:t>Example 3: More water moving out of cells than is moving 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Turgor Pressure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main pressure of the </a:t>
            </a:r>
            <a:r>
              <a:rPr lang="en-US" u="sng" dirty="0" smtClean="0"/>
              <a:t>cell contents against </a:t>
            </a:r>
            <a:r>
              <a:rPr lang="en-US" dirty="0" smtClean="0"/>
              <a:t>the cell wall in plant cells. </a:t>
            </a:r>
            <a:endParaRPr lang="en-US" dirty="0" smtClean="0"/>
          </a:p>
          <a:p>
            <a:r>
              <a:rPr lang="en-US" dirty="0" smtClean="0"/>
              <a:t>cells </a:t>
            </a:r>
            <a:r>
              <a:rPr lang="en-US" dirty="0" smtClean="0"/>
              <a:t>contain more water </a:t>
            </a:r>
            <a:r>
              <a:rPr lang="en-US" dirty="0" smtClean="0"/>
              <a:t>in vacuole than </a:t>
            </a:r>
            <a:r>
              <a:rPr lang="en-US" dirty="0" smtClean="0"/>
              <a:t>flaccid cells </a:t>
            </a:r>
            <a:r>
              <a:rPr lang="en-US" dirty="0" smtClean="0"/>
              <a:t>(osmotic pressure)</a:t>
            </a:r>
          </a:p>
          <a:p>
            <a:r>
              <a:rPr lang="en-US" dirty="0" smtClean="0"/>
              <a:t>gives </a:t>
            </a:r>
            <a:r>
              <a:rPr lang="en-US" dirty="0" smtClean="0"/>
              <a:t>the plant rigidity, and may help to keep it erect. Turgor can result in the bursting of a cell.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sun.menloschool.org/~dspence/biology/chapter6/images/vacuo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381000"/>
            <a:ext cx="476250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71600" y="609600"/>
            <a:ext cx="8229600" cy="1143000"/>
          </a:xfrm>
        </p:spPr>
        <p:txBody>
          <a:bodyPr/>
          <a:lstStyle/>
          <a:p>
            <a:r>
              <a:rPr lang="en-US" dirty="0" smtClean="0"/>
              <a:t>The Big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substances move in and ou</a:t>
            </a:r>
            <a:r>
              <a:rPr lang="en-US" dirty="0" smtClean="0"/>
              <a:t>t of cells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38200" y="1600200"/>
            <a:ext cx="586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www.youtube.com/watch?v=qotIWgL7zFs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38200" y="2438400"/>
            <a:ext cx="701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www.youtube.com/watch?v=9QCxTf0QfTo&amp;feature=related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1.7 Cells in Their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458200" cy="99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Permeable (all), semi permeable (some) and  impermeable (none)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23554" name="Picture 2" descr="http://www.sureset.biz/images/Permeable%20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90800"/>
            <a:ext cx="3488657" cy="2133600"/>
          </a:xfrm>
          <a:prstGeom prst="rect">
            <a:avLst/>
          </a:prstGeom>
          <a:noFill/>
        </p:spPr>
      </p:pic>
      <p:pic>
        <p:nvPicPr>
          <p:cNvPr id="23556" name="Picture 4" descr="http://www.citizenorange.com/orange/2007/12/13/Semipermeable_membrane-thumb-734x55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743200"/>
            <a:ext cx="2738914" cy="2057400"/>
          </a:xfrm>
          <a:prstGeom prst="rect">
            <a:avLst/>
          </a:prstGeom>
          <a:noFill/>
        </p:spPr>
      </p:pic>
      <p:pic>
        <p:nvPicPr>
          <p:cNvPr id="23558" name="Picture 6" descr="http://www.columbia.edu/cu/psychology/courses/1010/mangels/neuro/neurosignaling/BeforeDiffusionSmal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2743200"/>
            <a:ext cx="2362200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1219200"/>
          </a:xfrm>
        </p:spPr>
        <p:txBody>
          <a:bodyPr>
            <a:normAutofit/>
          </a:bodyPr>
          <a:lstStyle/>
          <a:p>
            <a:r>
              <a:rPr lang="en-US" dirty="0" smtClean="0"/>
              <a:t>Cell membrane: </a:t>
            </a:r>
          </a:p>
          <a:p>
            <a:pPr lvl="1"/>
            <a:r>
              <a:rPr lang="en-US" dirty="0" smtClean="0"/>
              <a:t>Selectively permeable (pg 22</a:t>
            </a:r>
            <a:r>
              <a:rPr lang="en-US" dirty="0" smtClean="0"/>
              <a:t>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2532" name="Picture 4" descr="http://www.biologycorner.com/resources/cell_membra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3886200"/>
            <a:ext cx="5442856" cy="2667000"/>
          </a:xfrm>
          <a:prstGeom prst="rect">
            <a:avLst/>
          </a:prstGeom>
          <a:noFill/>
        </p:spPr>
      </p:pic>
      <p:pic>
        <p:nvPicPr>
          <p:cNvPr id="22534" name="Picture 6" descr="http://upload.wikimedia.org/wikipedia/commons/0/08/Cell_part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676400"/>
            <a:ext cx="3817797" cy="2009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r>
              <a:rPr lang="en-US" dirty="0" smtClean="0"/>
              <a:t>Diffusion</a:t>
            </a:r>
          </a:p>
          <a:p>
            <a:pPr lvl="1"/>
            <a:r>
              <a:rPr lang="en-US" dirty="0" smtClean="0"/>
              <a:t>Molecules </a:t>
            </a:r>
            <a:r>
              <a:rPr lang="en-US" dirty="0" smtClean="0"/>
              <a:t>constantly move </a:t>
            </a:r>
            <a:r>
              <a:rPr lang="en-US" dirty="0" smtClean="0"/>
              <a:t>and </a:t>
            </a:r>
            <a:r>
              <a:rPr lang="en-US" dirty="0" smtClean="0"/>
              <a:t>collide, </a:t>
            </a:r>
            <a:r>
              <a:rPr lang="en-US" dirty="0" smtClean="0"/>
              <a:t>causing them to spread </a:t>
            </a:r>
            <a:r>
              <a:rPr lang="en-US" dirty="0" smtClean="0"/>
              <a:t>out</a:t>
            </a:r>
          </a:p>
          <a:p>
            <a:pPr lvl="1"/>
            <a:r>
              <a:rPr lang="en-US" b="1" u="sng" dirty="0" smtClean="0"/>
              <a:t>Concentration</a:t>
            </a:r>
            <a:r>
              <a:rPr lang="en-US" dirty="0" smtClean="0"/>
              <a:t>= the amount of stuff in a specific area</a:t>
            </a:r>
            <a:endParaRPr lang="en-US" dirty="0" smtClean="0"/>
          </a:p>
          <a:p>
            <a:pPr lvl="1"/>
            <a:r>
              <a:rPr lang="en-US" dirty="0" smtClean="0"/>
              <a:t>Molecules always move from an area of </a:t>
            </a:r>
            <a:r>
              <a:rPr lang="en-US" u="sng" dirty="0" smtClean="0"/>
              <a:t>high concentration to an area of low concentration</a:t>
            </a:r>
          </a:p>
          <a:p>
            <a:pPr lvl="1"/>
            <a:r>
              <a:rPr lang="en-US" dirty="0" smtClean="0"/>
              <a:t>This is how </a:t>
            </a:r>
            <a:r>
              <a:rPr lang="en-US" dirty="0" smtClean="0"/>
              <a:t>things move in and out of cells (see page 24)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biologycorner.com/resources/simpdi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28600"/>
            <a:ext cx="5696085" cy="6477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1.8 Osmosis (page 25)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199"/>
          </a:xfrm>
        </p:spPr>
        <p:txBody>
          <a:bodyPr>
            <a:normAutofit/>
          </a:bodyPr>
          <a:lstStyle/>
          <a:p>
            <a:r>
              <a:rPr lang="en-US" dirty="0" smtClean="0"/>
              <a:t>Osmosis:</a:t>
            </a:r>
          </a:p>
          <a:p>
            <a:pPr lvl="1"/>
            <a:r>
              <a:rPr lang="en-US" dirty="0" smtClean="0"/>
              <a:t>A type of diffusion involving to </a:t>
            </a:r>
            <a:r>
              <a:rPr lang="en-US" b="1" u="sng" dirty="0" smtClean="0"/>
              <a:t>water</a:t>
            </a:r>
          </a:p>
          <a:p>
            <a:pPr lvl="1"/>
            <a:r>
              <a:rPr lang="en-US" dirty="0" smtClean="0"/>
              <a:t>Water constantly moves in and out of cells depending on concentration</a:t>
            </a:r>
          </a:p>
          <a:p>
            <a:pPr lvl="1"/>
            <a:r>
              <a:rPr lang="en-US" dirty="0" smtClean="0"/>
              <a:t>See page 25 of text</a:t>
            </a:r>
            <a:endParaRPr lang="en-US" dirty="0" smtClean="0"/>
          </a:p>
        </p:txBody>
      </p:sp>
      <p:pic>
        <p:nvPicPr>
          <p:cNvPr id="4" name="Picture 2" descr="http://t2.gstatic.com/images?q=tbn:fFZON7KSUoPTcM:http://www.greaterlearning.org/images/Osmosis-In-Biology.jpg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4267200"/>
            <a:ext cx="5805714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Cells in solutions of different concentrations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Solute = substance dissolved in another substance</a:t>
            </a:r>
          </a:p>
          <a:p>
            <a:r>
              <a:rPr lang="en-US" dirty="0" smtClean="0"/>
              <a:t>Solvent= stuff that does the dissolving</a:t>
            </a:r>
          </a:p>
          <a:p>
            <a:pPr lvl="1"/>
            <a:r>
              <a:rPr lang="en-US" dirty="0" smtClean="0"/>
              <a:t>E.g., hot chocolate= water (solvent) and chocolate (solute)</a:t>
            </a:r>
          </a:p>
          <a:p>
            <a:r>
              <a:rPr lang="en-US" dirty="0" smtClean="0"/>
              <a:t>In cells salts and sugars = solutes, and water = solvent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284</Words>
  <Application>Microsoft Office PowerPoint</Application>
  <PresentationFormat>On-screen Show (4:3)</PresentationFormat>
  <Paragraphs>39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1.7 and 1.8  Cells in Their Environment  and Osmosis</vt:lpstr>
      <vt:lpstr>The Big idea</vt:lpstr>
      <vt:lpstr>Video</vt:lpstr>
      <vt:lpstr>1.7 Cells in Their Environment</vt:lpstr>
      <vt:lpstr>Slide 5</vt:lpstr>
      <vt:lpstr>Slide 6</vt:lpstr>
      <vt:lpstr>Slide 7</vt:lpstr>
      <vt:lpstr>1.8 Osmosis (page 25)</vt:lpstr>
      <vt:lpstr>Cells in solutions of different concentrations</vt:lpstr>
      <vt:lpstr>Examples of Osmosis (see page 26)</vt:lpstr>
      <vt:lpstr>Slide 11</vt:lpstr>
      <vt:lpstr>Slide 12</vt:lpstr>
      <vt:lpstr>Turgor Pressure</vt:lpstr>
      <vt:lpstr>Slide 14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1.6 Parts of cell seen with an electron microscope</dc:title>
  <dc:creator>cmullin</dc:creator>
  <cp:lastModifiedBy>cmullin</cp:lastModifiedBy>
  <cp:revision>33</cp:revision>
  <dcterms:created xsi:type="dcterms:W3CDTF">2010-09-15T19:01:35Z</dcterms:created>
  <dcterms:modified xsi:type="dcterms:W3CDTF">2010-09-27T23:08:16Z</dcterms:modified>
</cp:coreProperties>
</file>