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371" r:id="rId2"/>
    <p:sldId id="829" r:id="rId3"/>
    <p:sldId id="830" r:id="rId4"/>
    <p:sldId id="503" r:id="rId5"/>
    <p:sldId id="505" r:id="rId6"/>
    <p:sldId id="506" r:id="rId7"/>
    <p:sldId id="507" r:id="rId8"/>
    <p:sldId id="508" r:id="rId9"/>
    <p:sldId id="509" r:id="rId10"/>
    <p:sldId id="510" r:id="rId11"/>
    <p:sldId id="831" r:id="rId12"/>
    <p:sldId id="511" r:id="rId13"/>
    <p:sldId id="512" r:id="rId14"/>
    <p:sldId id="513" r:id="rId15"/>
    <p:sldId id="514" r:id="rId16"/>
    <p:sldId id="515" r:id="rId17"/>
    <p:sldId id="516" r:id="rId18"/>
    <p:sldId id="517" r:id="rId19"/>
    <p:sldId id="518" r:id="rId20"/>
    <p:sldId id="519" r:id="rId21"/>
    <p:sldId id="520" r:id="rId22"/>
    <p:sldId id="521" r:id="rId23"/>
    <p:sldId id="522" r:id="rId24"/>
    <p:sldId id="523" r:id="rId25"/>
    <p:sldId id="832" r:id="rId26"/>
    <p:sldId id="524" r:id="rId27"/>
    <p:sldId id="502" r:id="rId2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971" autoAdjust="0"/>
    <p:restoredTop sz="94660"/>
  </p:normalViewPr>
  <p:slideViewPr>
    <p:cSldViewPr>
      <p:cViewPr varScale="1">
        <p:scale>
          <a:sx n="50" d="100"/>
          <a:sy n="50" d="100"/>
        </p:scale>
        <p:origin x="-10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80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980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980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E7485B-90EB-4157-88A6-E125EA7A1C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469D4-F29F-413A-AEA3-C66AAEC93F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AFC4A-5D9C-4E43-A0D8-CF0BB2AA29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C9863-099D-4F77-9F71-C5D4CC504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9F282-52BA-4C8D-920C-DFCC1DA90C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F033B-CE93-4EAF-8422-1E7734BE7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DB0F4-699C-42BF-B041-0AC0D0750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BC1C9-02D9-40E8-8970-DCE1CB7335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B1FB2-A123-4A21-9F86-058B708672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E2106C-BA48-427B-A03B-09DE8F069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9D8BF-0A0E-422C-8058-D1B4372C3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F49EA3-9E6B-4E29-A015-920A551290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F18E9B-B7E0-466A-BCFD-D81DE39F45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/>
              <a:t>5.3 Predicting the Spontaneity of REDOX Reaction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CA" sz="2800"/>
              <a:t>What we need to learn….</a:t>
            </a:r>
          </a:p>
          <a:p>
            <a:pPr>
              <a:lnSpc>
                <a:spcPct val="80000"/>
              </a:lnSpc>
              <a:buFontTx/>
              <a:buNone/>
            </a:pPr>
            <a:endParaRPr lang="en-CA" sz="2800"/>
          </a:p>
          <a:p>
            <a:pPr>
              <a:lnSpc>
                <a:spcPct val="80000"/>
              </a:lnSpc>
            </a:pPr>
            <a:r>
              <a:rPr lang="en-CA" sz="2800"/>
              <a:t>from data for a series of simple redox reactions, create a simple table of reduction half-reactions</a:t>
            </a:r>
          </a:p>
          <a:p>
            <a:pPr>
              <a:lnSpc>
                <a:spcPct val="80000"/>
              </a:lnSpc>
            </a:pPr>
            <a:r>
              <a:rPr lang="en-CA" sz="2800"/>
              <a:t>identify the relative strengths of oxidizing and reducing agents from their positions on a half-reaction table	</a:t>
            </a:r>
          </a:p>
          <a:p>
            <a:pPr>
              <a:lnSpc>
                <a:spcPct val="80000"/>
              </a:lnSpc>
            </a:pPr>
            <a:r>
              <a:rPr lang="en-CA" sz="2800"/>
              <a:t>use the “Standard Reduction Potentials of Half-Cells” table to predict whether a spontaneous redox reaction will occur between any two species	</a:t>
            </a:r>
          </a:p>
          <a:p>
            <a:pPr>
              <a:lnSpc>
                <a:spcPct val="80000"/>
              </a:lnSpc>
            </a:pPr>
            <a:endParaRPr lang="en-CA"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The top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forward and the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bottom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reaction,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oxidation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in reverse.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2(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3(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 b="1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2Au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+   6Cl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 b="1">
                <a:solidFill>
                  <a:schemeClr val="accent2"/>
                </a:solidFill>
                <a:latin typeface="Lucida Sans Unicode" pitchFamily="34" charset="0"/>
                <a:cs typeface="Lucida Sans Unicode" pitchFamily="34" charset="0"/>
              </a:rPr>
              <a:t>  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Lucida Sans Unicode" pitchFamily="34" charset="0"/>
              </a:rPr>
              <a:t>3Cl</a:t>
            </a:r>
            <a:r>
              <a:rPr lang="en-US" sz="2800" b="1" baseline="-25000">
                <a:solidFill>
                  <a:schemeClr val="accent2"/>
                </a:solidFill>
                <a:latin typeface="Times New Roman" pitchFamily="18" charset="0"/>
                <a:cs typeface="Lucida Sans Unicode" pitchFamily="34" charset="0"/>
              </a:rPr>
              <a:t>2(g)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Lucida Sans Unicode" pitchFamily="34" charset="0"/>
              </a:rPr>
              <a:t>   +   2Au</a:t>
            </a:r>
            <a:r>
              <a:rPr lang="en-US" sz="2800" b="1" baseline="-25000">
                <a:solidFill>
                  <a:schemeClr val="accent2"/>
                </a:solidFill>
                <a:latin typeface="Times New Roman" pitchFamily="18" charset="0"/>
                <a:cs typeface="Lucida Sans Unicode" pitchFamily="34" charset="0"/>
              </a:rPr>
              <a:t>(s)</a:t>
            </a:r>
          </a:p>
        </p:txBody>
      </p:sp>
      <p:sp>
        <p:nvSpPr>
          <p:cNvPr id="264195" name="Line 3"/>
          <p:cNvSpPr>
            <a:spLocks noChangeShapeType="1"/>
          </p:cNvSpPr>
          <p:nvPr/>
        </p:nvSpPr>
        <p:spPr bwMode="auto">
          <a:xfrm>
            <a:off x="1600200" y="53340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From the above discussion…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 i="1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800" i="1"/>
              <a:t>IF TWO HALF-CELLS ARE JOINED, THE HIGHER HALF-REACTION ON THE TABLE WILL UNDERGO REDUCTION, AND THE LOWER ONE WILL UNDERGO OXIDATION!</a:t>
            </a: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Predicting spontaneity requires you to use the above ideas and your table of half-cell reactions.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Locate the two reactants on the table.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If both reactants </a:t>
            </a:r>
            <a:r>
              <a:rPr lang="en-US" sz="1800" i="1" u="sng"/>
              <a:t>only</a:t>
            </a:r>
            <a:r>
              <a:rPr lang="en-US" sz="1800"/>
              <a:t> appear on the left, or both </a:t>
            </a:r>
            <a:r>
              <a:rPr lang="en-US" sz="1800" i="1" u="sng"/>
              <a:t>only</a:t>
            </a:r>
            <a:r>
              <a:rPr lang="en-US" sz="1800"/>
              <a:t> appear on the right, then… </a:t>
            </a:r>
            <a:endParaRPr lang="en-US" sz="1800" i="1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800" i="1"/>
              <a:t>THERE IS NO REACTION!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If one reactant appears on the left, and one reactant appears on the right, there </a:t>
            </a:r>
            <a:r>
              <a:rPr lang="en-US" sz="1800" b="1"/>
              <a:t>are two possible cases</a:t>
            </a:r>
            <a:r>
              <a:rPr lang="en-US" sz="1800"/>
              <a:t>:</a:t>
            </a:r>
            <a:endParaRPr lang="en-US" sz="1800" u="sng"/>
          </a:p>
          <a:p>
            <a:pPr>
              <a:lnSpc>
                <a:spcPct val="80000"/>
              </a:lnSpc>
              <a:buFontTx/>
              <a:buNone/>
            </a:pPr>
            <a:endParaRPr lang="en-US" sz="1800" u="sng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u="sng"/>
              <a:t>CASE 1:</a:t>
            </a: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When the reactant that will be </a:t>
            </a:r>
            <a:r>
              <a:rPr lang="en-US" sz="1800" b="1"/>
              <a:t>reduced</a:t>
            </a:r>
            <a:r>
              <a:rPr lang="en-US" sz="1800"/>
              <a:t> (left side) is </a:t>
            </a:r>
            <a:r>
              <a:rPr lang="en-US" sz="1800" i="1" u="sng"/>
              <a:t>higher on the table</a:t>
            </a:r>
            <a:r>
              <a:rPr lang="en-US" sz="1800"/>
              <a:t> than the reactant that will be </a:t>
            </a:r>
            <a:r>
              <a:rPr lang="en-US" sz="1800" b="1"/>
              <a:t>oxidized</a:t>
            </a:r>
            <a:r>
              <a:rPr lang="en-US" sz="1800"/>
              <a:t> (right side)…</a:t>
            </a:r>
            <a:endParaRPr lang="en-US" sz="1800" i="1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800" i="1"/>
              <a:t>A SPONTANEOUS REACTION WILL OCCUR!</a:t>
            </a:r>
            <a:endParaRPr lang="en-US" sz="1800" u="sng"/>
          </a:p>
          <a:p>
            <a:pPr>
              <a:lnSpc>
                <a:spcPct val="80000"/>
              </a:lnSpc>
              <a:buFontTx/>
              <a:buNone/>
            </a:pPr>
            <a:endParaRPr lang="en-US" sz="1800" u="sng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 u="sng"/>
              <a:t>CASE 2:</a:t>
            </a:r>
            <a:endParaRPr lang="en-US" sz="1800"/>
          </a:p>
          <a:p>
            <a:pPr>
              <a:lnSpc>
                <a:spcPct val="80000"/>
              </a:lnSpc>
            </a:pPr>
            <a:r>
              <a:rPr lang="en-US" sz="1800"/>
              <a:t>When the reactant that will be </a:t>
            </a:r>
            <a:r>
              <a:rPr lang="en-US" sz="1800" b="1"/>
              <a:t>reduced</a:t>
            </a:r>
            <a:r>
              <a:rPr lang="en-US" sz="1800"/>
              <a:t> (left side) is </a:t>
            </a:r>
            <a:r>
              <a:rPr lang="en-US" sz="1800" i="1" u="sng"/>
              <a:t>lower on the table</a:t>
            </a:r>
            <a:r>
              <a:rPr lang="en-US" sz="1800"/>
              <a:t> than the reactant that will be </a:t>
            </a:r>
            <a:r>
              <a:rPr lang="en-US" sz="1800" b="1"/>
              <a:t>oxidized</a:t>
            </a:r>
            <a:r>
              <a:rPr lang="en-US" sz="1800"/>
              <a:t> (right side)…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	</a:t>
            </a:r>
            <a:endParaRPr lang="en-US" sz="1800" i="1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800" i="1"/>
              <a:t>THERE IS NO REACTION!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Predict whether or not there will be a spontaneous reaction when the following are mixed:</a:t>
            </a: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  <a:cs typeface="Times New Roman" pitchFamily="18" charset="0"/>
              </a:rPr>
              <a:t>2. 	Ag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+     Br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 startAt="2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+     Br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 startAt="2"/>
            </a:pPr>
            <a:endParaRPr lang="en-US" sz="2800"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Br</a:t>
            </a:r>
            <a:r>
              <a:rPr lang="en-US" sz="2800" baseline="-25000">
                <a:latin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</a:rPr>
              <a:t>    +    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2Br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-</a:t>
            </a:r>
            <a:endParaRPr lang="en-US" sz="2800" b="1">
              <a:solidFill>
                <a:srgbClr val="CC3300"/>
              </a:solidFill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			</a:t>
            </a:r>
            <a:endParaRPr lang="en-US" sz="2800" b="1">
              <a:solidFill>
                <a:srgbClr val="FF6600"/>
              </a:solidFill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Ag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</a:rPr>
              <a:t>	+	1e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Ag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 startAt="2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+     Br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 startAt="2"/>
            </a:pPr>
            <a:endParaRPr lang="en-US" sz="2800"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Br</a:t>
            </a:r>
            <a:r>
              <a:rPr lang="en-US" sz="2800" baseline="-25000">
                <a:latin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</a:rPr>
              <a:t>    +    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2Br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-</a:t>
            </a:r>
            <a:endParaRPr lang="en-US" sz="2800" b="1">
              <a:solidFill>
                <a:srgbClr val="CC3300"/>
              </a:solidFill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			</a:t>
            </a:r>
            <a:endParaRPr lang="en-US" sz="2800" b="1">
              <a:solidFill>
                <a:srgbClr val="FF6600"/>
              </a:solidFill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Ag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</a:rPr>
              <a:t>	+	1e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Ag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</p:txBody>
      </p:sp>
      <p:sp>
        <p:nvSpPr>
          <p:cNvPr id="267267" name="Line 3"/>
          <p:cNvSpPr>
            <a:spLocks noChangeShapeType="1"/>
          </p:cNvSpPr>
          <p:nvPr/>
        </p:nvSpPr>
        <p:spPr bwMode="auto">
          <a:xfrm flipV="1">
            <a:off x="1676400" y="1981200"/>
            <a:ext cx="2895600" cy="1066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 startAt="2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+     Br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 </a:t>
            </a:r>
          </a:p>
          <a:p>
            <a:pPr marL="457200" indent="-457200">
              <a:buFontTx/>
              <a:buAutoNum type="arabicPeriod" startAt="2"/>
            </a:pPr>
            <a:endParaRPr lang="en-US" sz="2800"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Br</a:t>
            </a:r>
            <a:r>
              <a:rPr lang="en-US" sz="2800" baseline="-25000">
                <a:latin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</a:rPr>
              <a:t>    +    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2Br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-</a:t>
            </a:r>
            <a:endParaRPr lang="en-US" sz="2800" b="1">
              <a:solidFill>
                <a:srgbClr val="CC3300"/>
              </a:solidFill>
              <a:latin typeface="Times New Roman" pitchFamily="18" charset="0"/>
            </a:endParaRP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			</a:t>
            </a:r>
            <a:r>
              <a:rPr lang="en-US" sz="2800" b="1">
                <a:solidFill>
                  <a:srgbClr val="FF6600"/>
                </a:solidFill>
                <a:latin typeface="Times New Roman" pitchFamily="18" charset="0"/>
              </a:rPr>
              <a:t>Uphill – Nonspontaneous!</a:t>
            </a: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/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</a:rPr>
              <a:t>Ag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</a:rPr>
              <a:t>+</a:t>
            </a:r>
            <a:r>
              <a:rPr lang="en-US" sz="2800">
                <a:latin typeface="Times New Roman" pitchFamily="18" charset="0"/>
              </a:rPr>
              <a:t>	+	1e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Ag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</p:txBody>
      </p:sp>
      <p:sp>
        <p:nvSpPr>
          <p:cNvPr id="268291" name="Line 3"/>
          <p:cNvSpPr>
            <a:spLocks noChangeShapeType="1"/>
          </p:cNvSpPr>
          <p:nvPr/>
        </p:nvSpPr>
        <p:spPr bwMode="auto">
          <a:xfrm flipV="1">
            <a:off x="1676400" y="1981200"/>
            <a:ext cx="2895600" cy="1066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ChangeArrowheads="1"/>
          </p:cNvSpPr>
          <p:nvPr/>
        </p:nvSpPr>
        <p:spPr bwMode="auto">
          <a:xfrm>
            <a:off x="0" y="0"/>
            <a:ext cx="914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Some 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are on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both sides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of the table and can act as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depending on what they react with. For example: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ChangeArrowheads="1"/>
          </p:cNvSpPr>
          <p:nvPr/>
        </p:nvSpPr>
        <p:spPr bwMode="auto">
          <a:xfrm>
            <a:off x="0" y="0"/>
            <a:ext cx="91440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Some 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are on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both sides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of the table and can act as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depending on what they react with. For example: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Fe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Some 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are on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both sides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of the table and can act as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depending on what they react with. For example: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Fe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ChangeArrowheads="1"/>
          </p:cNvSpPr>
          <p:nvPr/>
        </p:nvSpPr>
        <p:spPr bwMode="auto">
          <a:xfrm>
            <a:off x="0" y="0"/>
            <a:ext cx="9144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Some 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are on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both sides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of the table and can act as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depending on what they react with. For example: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Fe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PAGE 8 of Data booklet!!</a:t>
            </a:r>
          </a:p>
        </p:txBody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Using the “Standard Reduction Potentials of Half-Cells” table on page 8 of the data booklet, we can predict the spontaneity of a redox reaction.</a:t>
            </a:r>
          </a:p>
          <a:p>
            <a:pPr>
              <a:lnSpc>
                <a:spcPct val="80000"/>
              </a:lnSpc>
            </a:pPr>
            <a:r>
              <a:rPr lang="en-US" sz="2400"/>
              <a:t>Notice the trends on this table:</a:t>
            </a:r>
          </a:p>
          <a:p>
            <a:pPr>
              <a:lnSpc>
                <a:spcPct val="80000"/>
              </a:lnSpc>
            </a:pPr>
            <a:r>
              <a:rPr lang="en-US" sz="2400"/>
              <a:t>Metals are found on the bottom half on the right side of the table. Exceptions include Cu, Ag, Hg, and Au.</a:t>
            </a:r>
          </a:p>
          <a:p>
            <a:pPr>
              <a:lnSpc>
                <a:spcPct val="80000"/>
              </a:lnSpc>
            </a:pPr>
            <a:r>
              <a:rPr lang="en-US" sz="2400"/>
              <a:t>Halogens and anions containing oxygen (oxyanions) are found on the top half of the table on the left.</a:t>
            </a:r>
          </a:p>
          <a:p>
            <a:pPr>
              <a:lnSpc>
                <a:spcPct val="80000"/>
              </a:lnSpc>
            </a:pPr>
            <a:r>
              <a:rPr lang="en-US" sz="2400"/>
              <a:t>Some metals have </a:t>
            </a:r>
            <a:r>
              <a:rPr lang="en-US" sz="2400" u="sng"/>
              <a:t>more than one half-reaction</a:t>
            </a:r>
            <a:r>
              <a:rPr lang="en-US" sz="2400"/>
              <a:t>. Due to this, some ions may be found on both sides of the table.</a:t>
            </a:r>
          </a:p>
          <a:p>
            <a:pPr>
              <a:lnSpc>
                <a:spcPct val="80000"/>
              </a:lnSpc>
            </a:pPr>
            <a:r>
              <a:rPr lang="en-US" sz="2400"/>
              <a:t>H2O2 appears twice. Once in the top left at +1.78 V and once lower down on the right at +0.70 V.</a:t>
            </a:r>
          </a:p>
          <a:p>
            <a:pPr>
              <a:lnSpc>
                <a:spcPct val="80000"/>
              </a:lnSpc>
            </a:pPr>
            <a:r>
              <a:rPr lang="en-US" sz="2400"/>
              <a:t>Strong </a:t>
            </a:r>
            <a:r>
              <a:rPr lang="en-US" sz="2400" i="1"/>
              <a:t>OXIDIZING AGENTS </a:t>
            </a:r>
            <a:r>
              <a:rPr lang="en-US" sz="2400"/>
              <a:t>appear on the top left of the table and have a great tendency to go </a:t>
            </a:r>
            <a:r>
              <a:rPr lang="en-US" sz="2400" b="1" u="sng"/>
              <a:t>forward</a:t>
            </a:r>
            <a:r>
              <a:rPr lang="en-US" sz="2400"/>
              <a:t>. Strong </a:t>
            </a:r>
            <a:r>
              <a:rPr lang="en-US" sz="2400" i="1"/>
              <a:t>RDUCEING AGENTS</a:t>
            </a:r>
            <a:r>
              <a:rPr lang="en-US" sz="2400"/>
              <a:t> appear on the bottom right of the table and have a great tendency to go </a:t>
            </a:r>
            <a:r>
              <a:rPr lang="en-US" sz="2400" b="1" u="sng"/>
              <a:t>backward</a:t>
            </a:r>
            <a:r>
              <a:rPr lang="en-US" sz="240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ChangeArrowheads="1"/>
          </p:cNvSpPr>
          <p:nvPr/>
        </p:nvSpPr>
        <p:spPr bwMode="auto">
          <a:xfrm>
            <a:off x="0" y="0"/>
            <a:ext cx="9144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Some 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are on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both sides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of the table and can act as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depending on what they react with. For example: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Fe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Sn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Cu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Cu</a:t>
            </a:r>
            <a:r>
              <a:rPr lang="en-US" sz="2800" b="1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	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Cu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</a:t>
            </a:r>
            <a:endParaRPr lang="en-US" sz="280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Does Sn</a:t>
            </a:r>
            <a:r>
              <a:rPr lang="en-US" sz="2400" baseline="30000">
                <a:solidFill>
                  <a:srgbClr val="FF0000"/>
                </a:solidFill>
                <a:latin typeface="Times New Roman" pitchFamily="18" charset="0"/>
              </a:rPr>
              <a:t>2+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 react with Zn</a:t>
            </a:r>
            <a:r>
              <a:rPr lang="en-US" sz="2400" baseline="-25000">
                <a:solidFill>
                  <a:srgbClr val="FF0000"/>
                </a:solidFill>
                <a:latin typeface="Times New Roman" pitchFamily="18" charset="0"/>
              </a:rPr>
              <a:t>(s)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  <a:p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4+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2+</a:t>
            </a: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r>
              <a:rPr lang="en-US" sz="28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Sn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r>
              <a:rPr lang="en-US" sz="24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Zn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Zn</a:t>
            </a:r>
            <a:r>
              <a:rPr lang="en-US" sz="2800" baseline="-25000">
                <a:latin typeface="Times New Roman" pitchFamily="18" charset="0"/>
              </a:rPr>
              <a:t>(s)</a:t>
            </a:r>
            <a:endParaRPr lang="en-US" sz="28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-25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Does Sn</a:t>
            </a:r>
            <a:r>
              <a:rPr lang="en-US" sz="2400" baseline="30000">
                <a:solidFill>
                  <a:srgbClr val="FF0000"/>
                </a:solidFill>
                <a:latin typeface="Times New Roman" pitchFamily="18" charset="0"/>
              </a:rPr>
              <a:t>2+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 react with Zn</a:t>
            </a:r>
            <a:r>
              <a:rPr lang="en-US" sz="2400" baseline="-25000">
                <a:solidFill>
                  <a:srgbClr val="FF0000"/>
                </a:solidFill>
                <a:latin typeface="Times New Roman" pitchFamily="18" charset="0"/>
              </a:rPr>
              <a:t>(s)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  <a:p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4+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2+</a:t>
            </a: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r>
              <a:rPr lang="en-US" sz="28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Sn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r>
              <a:rPr lang="en-US" sz="24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Zn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Zn</a:t>
            </a:r>
            <a:r>
              <a:rPr lang="en-US" sz="2800" baseline="-25000">
                <a:latin typeface="Times New Roman" pitchFamily="18" charset="0"/>
              </a:rPr>
              <a:t>(s)</a:t>
            </a:r>
            <a:endParaRPr lang="en-US" sz="28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275459" name="Oval 3"/>
          <p:cNvSpPr>
            <a:spLocks noChangeArrowheads="1"/>
          </p:cNvSpPr>
          <p:nvPr/>
        </p:nvSpPr>
        <p:spPr bwMode="auto">
          <a:xfrm>
            <a:off x="4191000" y="1219200"/>
            <a:ext cx="1371600" cy="990600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460" name="Oval 4"/>
          <p:cNvSpPr>
            <a:spLocks noChangeArrowheads="1"/>
          </p:cNvSpPr>
          <p:nvPr/>
        </p:nvSpPr>
        <p:spPr bwMode="auto">
          <a:xfrm>
            <a:off x="457200" y="2743200"/>
            <a:ext cx="1371600" cy="990600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5461" name="Oval 5"/>
          <p:cNvSpPr>
            <a:spLocks noChangeArrowheads="1"/>
          </p:cNvSpPr>
          <p:nvPr/>
        </p:nvSpPr>
        <p:spPr bwMode="auto">
          <a:xfrm>
            <a:off x="4343400" y="4419600"/>
            <a:ext cx="13716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70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Does Sn</a:t>
            </a:r>
            <a:r>
              <a:rPr lang="en-US" sz="2400" baseline="30000">
                <a:solidFill>
                  <a:srgbClr val="FF0000"/>
                </a:solidFill>
                <a:latin typeface="Times New Roman" pitchFamily="18" charset="0"/>
              </a:rPr>
              <a:t>2+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 react with Zn</a:t>
            </a:r>
            <a:r>
              <a:rPr lang="en-US" sz="2400" baseline="-25000">
                <a:solidFill>
                  <a:srgbClr val="FF0000"/>
                </a:solidFill>
                <a:latin typeface="Times New Roman" pitchFamily="18" charset="0"/>
              </a:rPr>
              <a:t>(s)</a:t>
            </a:r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  <a:p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4+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30000">
                <a:latin typeface="Times New Roman" pitchFamily="18" charset="0"/>
              </a:rPr>
              <a:t>2+</a:t>
            </a: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endParaRPr lang="en-US" sz="2800" baseline="30000">
              <a:latin typeface="Times New Roman" pitchFamily="18" charset="0"/>
            </a:endParaRPr>
          </a:p>
          <a:p>
            <a:r>
              <a:rPr lang="en-US" sz="28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Sn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Sn</a:t>
            </a:r>
            <a:r>
              <a:rPr lang="en-US" sz="2800" baseline="-25000">
                <a:latin typeface="Times New Roman" pitchFamily="18" charset="0"/>
              </a:rPr>
              <a:t>(s)</a:t>
            </a: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r>
              <a:rPr lang="en-US" sz="2400" baseline="30000">
                <a:latin typeface="Times New Roman" pitchFamily="18" charset="0"/>
              </a:rPr>
              <a:t>	</a:t>
            </a:r>
            <a:r>
              <a:rPr lang="en-US" sz="2800">
                <a:latin typeface="Times New Roman" pitchFamily="18" charset="0"/>
              </a:rPr>
              <a:t>Zn</a:t>
            </a:r>
            <a:r>
              <a:rPr lang="en-US" sz="2800" baseline="30000">
                <a:latin typeface="Times New Roman" pitchFamily="18" charset="0"/>
              </a:rPr>
              <a:t>2+</a:t>
            </a:r>
            <a:r>
              <a:rPr lang="en-US" sz="2800">
                <a:latin typeface="Times New Roman" pitchFamily="18" charset="0"/>
              </a:rPr>
              <a:t>	+	2e</a:t>
            </a:r>
            <a:r>
              <a:rPr lang="en-US" sz="2800" baseline="30000">
                <a:latin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</a:rPr>
              <a:t>	Zn</a:t>
            </a:r>
            <a:r>
              <a:rPr lang="en-US" sz="2800" baseline="-25000">
                <a:latin typeface="Times New Roman" pitchFamily="18" charset="0"/>
              </a:rPr>
              <a:t>(s)</a:t>
            </a:r>
            <a:endParaRPr lang="en-US" sz="28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-25000">
              <a:latin typeface="Times New Roman" pitchFamily="18" charset="0"/>
            </a:endParaRPr>
          </a:p>
        </p:txBody>
      </p:sp>
      <p:sp>
        <p:nvSpPr>
          <p:cNvPr id="276483" name="Oval 3"/>
          <p:cNvSpPr>
            <a:spLocks noChangeArrowheads="1"/>
          </p:cNvSpPr>
          <p:nvPr/>
        </p:nvSpPr>
        <p:spPr bwMode="auto">
          <a:xfrm>
            <a:off x="4191000" y="1219200"/>
            <a:ext cx="1371600" cy="990600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4" name="Oval 4"/>
          <p:cNvSpPr>
            <a:spLocks noChangeArrowheads="1"/>
          </p:cNvSpPr>
          <p:nvPr/>
        </p:nvSpPr>
        <p:spPr bwMode="auto">
          <a:xfrm>
            <a:off x="457200" y="2743200"/>
            <a:ext cx="1371600" cy="990600"/>
          </a:xfrm>
          <a:prstGeom prst="ellips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5" name="Oval 5"/>
          <p:cNvSpPr>
            <a:spLocks noChangeArrowheads="1"/>
          </p:cNvSpPr>
          <p:nvPr/>
        </p:nvSpPr>
        <p:spPr bwMode="auto">
          <a:xfrm>
            <a:off x="4343400" y="4419600"/>
            <a:ext cx="13716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486" name="Line 6"/>
          <p:cNvSpPr>
            <a:spLocks noChangeShapeType="1"/>
          </p:cNvSpPr>
          <p:nvPr/>
        </p:nvSpPr>
        <p:spPr bwMode="auto">
          <a:xfrm>
            <a:off x="1676400" y="3657600"/>
            <a:ext cx="2667000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4556125" y="3851275"/>
            <a:ext cx="184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Spontaneous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-92075" y="-34925"/>
            <a:ext cx="9236075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Can you keep HCl in a Cu container? Explain!</a:t>
            </a:r>
          </a:p>
          <a:p>
            <a:endParaRPr lang="en-US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Yes, nonspontaneous. </a:t>
            </a: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H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is a weaker oxidizing agent than Cu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2+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en-US" sz="2400">
                <a:latin typeface="Times New Roman" pitchFamily="18" charset="0"/>
              </a:rPr>
              <a:t>  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Can you keep HCl in a Zn container?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No, spontaneous.</a:t>
            </a:r>
            <a:r>
              <a:rPr lang="en-US" sz="2400">
                <a:latin typeface="Times New Roman" pitchFamily="18" charset="0"/>
              </a:rPr>
              <a:t> </a:t>
            </a: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H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is a stronger oxidizing agent than Zn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2+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Write the spontaneous reaction.</a:t>
            </a:r>
          </a:p>
          <a:p>
            <a:endParaRPr lang="en-US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2H</a:t>
            </a:r>
            <a:r>
              <a:rPr lang="en-US" sz="2400" baseline="30000">
                <a:latin typeface="Times New Roman" pitchFamily="18" charset="0"/>
              </a:rPr>
              <a:t>+</a:t>
            </a:r>
            <a:r>
              <a:rPr lang="en-US" sz="2400">
                <a:latin typeface="Times New Roman" pitchFamily="18" charset="0"/>
              </a:rPr>
              <a:t>    +    2e</a:t>
            </a:r>
            <a:r>
              <a:rPr lang="en-US" sz="2400" baseline="30000">
                <a:latin typeface="Times New Roman" pitchFamily="18" charset="0"/>
              </a:rPr>
              <a:t>-</a:t>
            </a:r>
            <a:r>
              <a:rPr lang="en-US" sz="2400">
                <a:latin typeface="Times New Roman" pitchFamily="18" charset="0"/>
              </a:rPr>
              <a:t>       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 </a:t>
            </a:r>
            <a:r>
              <a:rPr lang="en-US" sz="2400">
                <a:latin typeface="Times New Roman" pitchFamily="18" charset="0"/>
              </a:rPr>
              <a:t>     H</a:t>
            </a:r>
            <a:r>
              <a:rPr lang="en-US" sz="2400" baseline="-25000">
                <a:latin typeface="Times New Roman" pitchFamily="18" charset="0"/>
              </a:rPr>
              <a:t>2(g)</a:t>
            </a:r>
            <a:r>
              <a:rPr lang="en-US" sz="2400">
                <a:latin typeface="Times New Roman" pitchFamily="18" charset="0"/>
              </a:rPr>
              <a:t>		</a:t>
            </a:r>
            <a:endParaRPr lang="en-US" sz="2400" baseline="-250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Zn</a:t>
            </a:r>
            <a:r>
              <a:rPr lang="en-US" sz="2400" baseline="-25000">
                <a:latin typeface="Times New Roman" pitchFamily="18" charset="0"/>
              </a:rPr>
              <a:t>(s)</a:t>
            </a:r>
            <a:r>
              <a:rPr lang="en-US" sz="2400">
                <a:latin typeface="Times New Roman" pitchFamily="18" charset="0"/>
              </a:rPr>
              <a:t>     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 </a:t>
            </a:r>
            <a:r>
              <a:rPr lang="en-US" sz="2400">
                <a:latin typeface="Times New Roman" pitchFamily="18" charset="0"/>
              </a:rPr>
              <a:t>      Zn</a:t>
            </a:r>
            <a:r>
              <a:rPr lang="en-US" sz="2400" baseline="30000">
                <a:latin typeface="Times New Roman" pitchFamily="18" charset="0"/>
              </a:rPr>
              <a:t>2+</a:t>
            </a:r>
            <a:r>
              <a:rPr lang="en-US" sz="2400">
                <a:latin typeface="Times New Roman" pitchFamily="18" charset="0"/>
              </a:rPr>
              <a:t>    +    2e</a:t>
            </a:r>
            <a:r>
              <a:rPr lang="en-US" sz="2400" baseline="30000">
                <a:latin typeface="Times New Roman" pitchFamily="18" charset="0"/>
              </a:rPr>
              <a:t>-		</a:t>
            </a:r>
          </a:p>
          <a:p>
            <a:endParaRPr lang="en-US" sz="2400" baseline="30000"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2H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  +    Zn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(s)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   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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   H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2(g)   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+	Zn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2+</a:t>
            </a:r>
            <a:endParaRPr lang="en-US" sz="2400" b="1" baseline="-25000">
              <a:solidFill>
                <a:srgbClr val="CC0000"/>
              </a:solidFill>
              <a:latin typeface="Times New Roman" pitchFamily="18" charset="0"/>
            </a:endParaRPr>
          </a:p>
          <a:p>
            <a:endParaRPr lang="en-US" sz="2400" b="1" baseline="30000">
              <a:solidFill>
                <a:srgbClr val="CC0000"/>
              </a:solidFill>
              <a:latin typeface="Times New Roman" pitchFamily="18" charset="0"/>
            </a:endParaRPr>
          </a:p>
          <a:p>
            <a:endParaRPr lang="en-US" sz="2400" baseline="30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0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NOTE:</a:t>
            </a:r>
            <a:r>
              <a:rPr lang="en-US"/>
              <a:t> </a:t>
            </a:r>
          </a:p>
        </p:txBody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u="sng"/>
              <a:t>BE CAREFUL</a:t>
            </a:r>
            <a:r>
              <a:rPr lang="en-US"/>
              <a:t> with half reactions that have H+ as a reactant.  H+ must be treated as a reactant. These reactions can only occur in an </a:t>
            </a:r>
            <a:r>
              <a:rPr lang="en-US" i="1" u="sng"/>
              <a:t>ACIDIC</a:t>
            </a:r>
            <a:r>
              <a:rPr lang="en-US"/>
              <a:t> environment.</a:t>
            </a:r>
          </a:p>
          <a:p>
            <a:pPr>
              <a:buFontTx/>
              <a:buNone/>
            </a:pPr>
            <a:endParaRPr lang="en-US"/>
          </a:p>
          <a:p>
            <a:r>
              <a:rPr lang="en-US"/>
              <a:t>A non-acidic environment involving these type of half-reactions will result in a </a:t>
            </a:r>
            <a:r>
              <a:rPr lang="en-US" i="1" u="sng"/>
              <a:t>NON-SPONTANEOUS</a:t>
            </a:r>
            <a:r>
              <a:rPr lang="en-US" i="1"/>
              <a:t> </a:t>
            </a:r>
            <a:r>
              <a:rPr lang="en-US"/>
              <a:t>reaction!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-92075" y="-34925"/>
            <a:ext cx="9236075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Example 1: Can you keep HNO</a:t>
            </a:r>
            <a:r>
              <a:rPr lang="en-US" sz="2400" b="1" baseline="-2500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 in a Au container? Explain!</a:t>
            </a:r>
          </a:p>
          <a:p>
            <a:endParaRPr lang="en-US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Yes, nonspontaneous. </a:t>
            </a: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HNO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3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  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is a weaker oxidizing agent than Au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3+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en-US" sz="2400">
                <a:latin typeface="Times New Roman" pitchFamily="18" charset="0"/>
              </a:rPr>
              <a:t>  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Example 2: Can you keep HNO</a:t>
            </a:r>
            <a:r>
              <a:rPr lang="en-US" sz="2400" b="1" baseline="-25000">
                <a:solidFill>
                  <a:schemeClr val="accent2"/>
                </a:solidFill>
                <a:latin typeface="Times New Roman" pitchFamily="18" charset="0"/>
              </a:rPr>
              <a:t>3</a:t>
            </a:r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 in a Cu container?</a:t>
            </a: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No, spontaneous.</a:t>
            </a:r>
            <a:r>
              <a:rPr lang="en-US" sz="2400">
                <a:latin typeface="Times New Roman" pitchFamily="18" charset="0"/>
              </a:rPr>
              <a:t> </a:t>
            </a: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HNO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3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is a stronger oxidizing agent than Cu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2+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</a:p>
          <a:p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Write the spontaneous reaction.</a:t>
            </a:r>
          </a:p>
          <a:p>
            <a:endParaRPr lang="en-US" sz="2400" b="1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NO</a:t>
            </a:r>
            <a:r>
              <a:rPr lang="en-US" sz="2400" baseline="-25000">
                <a:latin typeface="Times New Roman" pitchFamily="18" charset="0"/>
              </a:rPr>
              <a:t>3</a:t>
            </a:r>
            <a:r>
              <a:rPr lang="en-US" sz="2400" baseline="30000">
                <a:latin typeface="Times New Roman" pitchFamily="18" charset="0"/>
              </a:rPr>
              <a:t>-</a:t>
            </a:r>
            <a:r>
              <a:rPr lang="en-US" sz="2400">
                <a:latin typeface="Times New Roman" pitchFamily="18" charset="0"/>
              </a:rPr>
              <a:t>  +  4H</a:t>
            </a:r>
            <a:r>
              <a:rPr lang="en-US" sz="2400" baseline="30000">
                <a:latin typeface="Times New Roman" pitchFamily="18" charset="0"/>
              </a:rPr>
              <a:t>+</a:t>
            </a:r>
            <a:r>
              <a:rPr lang="en-US" sz="2400">
                <a:latin typeface="Times New Roman" pitchFamily="18" charset="0"/>
              </a:rPr>
              <a:t>  +  3e</a:t>
            </a:r>
            <a:r>
              <a:rPr lang="en-US" sz="2400" baseline="30000">
                <a:latin typeface="Times New Roman" pitchFamily="18" charset="0"/>
              </a:rPr>
              <a:t>-</a:t>
            </a:r>
            <a:r>
              <a:rPr lang="en-US" sz="2400">
                <a:latin typeface="Times New Roman" pitchFamily="18" charset="0"/>
              </a:rPr>
              <a:t>   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  NO</a:t>
            </a:r>
            <a:r>
              <a:rPr lang="en-US" sz="2400" baseline="-25000">
                <a:latin typeface="Times New Roman" pitchFamily="18" charset="0"/>
              </a:rPr>
              <a:t>(g)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  +   2H</a:t>
            </a:r>
            <a:r>
              <a:rPr lang="en-US" sz="2400" baseline="-25000"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O	</a:t>
            </a:r>
            <a:r>
              <a:rPr lang="en-US" sz="2400" b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x	2</a:t>
            </a:r>
            <a:endParaRPr lang="en-US" sz="2400" b="1">
              <a:solidFill>
                <a:schemeClr val="accent2"/>
              </a:solidFill>
              <a:latin typeface="Times New Roman" pitchFamily="18" charset="0"/>
            </a:endParaRPr>
          </a:p>
          <a:p>
            <a:endParaRPr lang="en-US" sz="240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Cu</a:t>
            </a:r>
            <a:r>
              <a:rPr lang="en-US" sz="2400" baseline="-25000">
                <a:latin typeface="Times New Roman" pitchFamily="18" charset="0"/>
              </a:rPr>
              <a:t>(s)</a:t>
            </a:r>
            <a:r>
              <a:rPr lang="en-US" sz="2400">
                <a:latin typeface="Times New Roman" pitchFamily="18" charset="0"/>
              </a:rPr>
              <a:t>	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	Cu</a:t>
            </a:r>
            <a:r>
              <a:rPr lang="en-US" sz="2400" baseline="30000">
                <a:latin typeface="Times New Roman" pitchFamily="18" charset="0"/>
                <a:sym typeface="Symbol" pitchFamily="18" charset="2"/>
              </a:rPr>
              <a:t>2+</a:t>
            </a:r>
            <a:r>
              <a:rPr lang="en-US" sz="2400">
                <a:latin typeface="Times New Roman" pitchFamily="18" charset="0"/>
                <a:sym typeface="Symbol" pitchFamily="18" charset="2"/>
              </a:rPr>
              <a:t>   +   2e</a:t>
            </a:r>
            <a:r>
              <a:rPr lang="en-US" sz="2400" baseline="30000">
                <a:latin typeface="Times New Roman" pitchFamily="18" charset="0"/>
                <a:sym typeface="Symbol" pitchFamily="18" charset="2"/>
              </a:rPr>
              <a:t>-			</a:t>
            </a:r>
            <a:r>
              <a:rPr lang="en-US" sz="2400" b="1">
                <a:solidFill>
                  <a:schemeClr val="accent2"/>
                </a:solidFill>
                <a:latin typeface="Times New Roman" pitchFamily="18" charset="0"/>
                <a:sym typeface="Symbol" pitchFamily="18" charset="2"/>
              </a:rPr>
              <a:t>x	3</a:t>
            </a:r>
            <a:endParaRPr lang="en-US" sz="2400" b="1" baseline="30000">
              <a:solidFill>
                <a:schemeClr val="accent2"/>
              </a:solidFill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2NO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3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+    8H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</a:rPr>
              <a:t>+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  +    3Cu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(s)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  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    2NO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</a:rPr>
              <a:t>(g)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  +   4H</a:t>
            </a:r>
            <a:r>
              <a:rPr lang="en-US" sz="2400" b="1" baseline="-2500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2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O     +   3Cu</a:t>
            </a:r>
            <a:r>
              <a:rPr lang="en-US" sz="2400" b="1" baseline="30000">
                <a:solidFill>
                  <a:srgbClr val="CC0000"/>
                </a:solidFill>
                <a:latin typeface="Times New Roman" pitchFamily="18" charset="0"/>
                <a:sym typeface="Symbol" pitchFamily="18" charset="2"/>
              </a:rPr>
              <a:t>2+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53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0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 descr="j0299125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2286000" y="3429000"/>
            <a:ext cx="4343400" cy="3040063"/>
          </a:xfrm>
          <a:prstGeom prst="rect">
            <a:avLst/>
          </a:prstGeom>
          <a:noFill/>
        </p:spPr>
      </p:pic>
      <p:sp>
        <p:nvSpPr>
          <p:cNvPr id="2560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Homework….</a:t>
            </a:r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/>
              <a:t>Read</a:t>
            </a:r>
            <a:r>
              <a:rPr lang="en-US"/>
              <a:t> SWB pages 195-200</a:t>
            </a:r>
          </a:p>
          <a:p>
            <a:r>
              <a:rPr lang="en-US"/>
              <a:t>Do exercises #7-18 pages 199-200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IMPORTANT!</a:t>
            </a:r>
          </a:p>
        </p:txBody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When we talk about an isolated half-reaction, use a double arrow to indicate that the reaction may proceed in either the forward or backward direction.</a:t>
            </a:r>
          </a:p>
          <a:p>
            <a:pPr algn="ctr">
              <a:buFontTx/>
              <a:buNone/>
            </a:pPr>
            <a:r>
              <a:rPr lang="en-US" sz="2800"/>
              <a:t>Au3+ + 3 e-        Au</a:t>
            </a:r>
            <a:r>
              <a:rPr lang="en-US" sz="2800" i="1"/>
              <a:t>(s)</a:t>
            </a:r>
            <a:endParaRPr lang="en-US" sz="2800"/>
          </a:p>
          <a:p>
            <a:r>
              <a:rPr lang="en-US" sz="2800"/>
              <a:t>When a half-reaction goes through oxidation or reduction as a result of being part of a redox reaction, use a one-way arrow.</a:t>
            </a:r>
          </a:p>
          <a:p>
            <a:pPr algn="ctr">
              <a:buFontTx/>
              <a:buNone/>
            </a:pPr>
            <a:r>
              <a:rPr lang="en-US" sz="2800"/>
              <a:t>Au3+ + 3 e- → Au</a:t>
            </a:r>
            <a:r>
              <a:rPr lang="en-US" sz="2800" i="1"/>
              <a:t>(s)</a:t>
            </a:r>
          </a:p>
        </p:txBody>
      </p:sp>
      <p:sp>
        <p:nvSpPr>
          <p:cNvPr id="591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91876" name="Object 4"/>
          <p:cNvGraphicFramePr>
            <a:graphicFrameLocks noChangeAspect="1"/>
          </p:cNvGraphicFramePr>
          <p:nvPr/>
        </p:nvGraphicFramePr>
        <p:xfrm>
          <a:off x="4800600" y="3505200"/>
          <a:ext cx="495300" cy="381000"/>
        </p:xfrm>
        <a:graphic>
          <a:graphicData uri="http://schemas.openxmlformats.org/presentationml/2006/ole">
            <p:oleObj spid="_x0000_s591876" r:id="rId3" imgW="393359" imgH="304536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Predict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if each reaction will be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spontaneous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. Write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balanced redox reactions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for all of the spontaneous reactions.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1. 	Au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+    Cl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Find the oxidizing and reducing agent on </a:t>
            </a:r>
            <a:r>
              <a:rPr lang="en-US" sz="28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page 8 Data Booklet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	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For a reaction you need an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 agent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left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 and a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right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). The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oxidizing agent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must be higher than the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reducing agent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	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en-US" sz="2800" b="1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Downhill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60099" name="Line 3"/>
          <p:cNvSpPr>
            <a:spLocks noChangeShapeType="1"/>
          </p:cNvSpPr>
          <p:nvPr/>
        </p:nvSpPr>
        <p:spPr bwMode="auto">
          <a:xfrm>
            <a:off x="2514600" y="4343400"/>
            <a:ext cx="2819400" cy="1143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The top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forward and the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bottom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reaction,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oxidation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in reverse.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	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			</a:t>
            </a:r>
            <a:endParaRPr lang="en-US" sz="2800" b="1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⇋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261123" name="Line 3"/>
          <p:cNvSpPr>
            <a:spLocks noChangeShapeType="1"/>
          </p:cNvSpPr>
          <p:nvPr/>
        </p:nvSpPr>
        <p:spPr bwMode="auto">
          <a:xfrm>
            <a:off x="533400" y="4038600"/>
            <a:ext cx="10668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1124" name="Line 4"/>
          <p:cNvSpPr>
            <a:spLocks noChangeShapeType="1"/>
          </p:cNvSpPr>
          <p:nvPr/>
        </p:nvSpPr>
        <p:spPr bwMode="auto">
          <a:xfrm flipH="1">
            <a:off x="6553200" y="5791200"/>
            <a:ext cx="11430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0"/>
            <a:ext cx="9144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The top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forward and the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bottom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reaction,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oxidation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in reverse.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	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ChangeArrowheads="1"/>
          </p:cNvSpPr>
          <p:nvPr/>
        </p:nvSpPr>
        <p:spPr bwMode="auto">
          <a:xfrm>
            <a:off x="0" y="0"/>
            <a:ext cx="9144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Predicting Spontaneous Reactions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Using the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Standard Reduction Chart</a:t>
            </a:r>
            <a:endParaRPr lang="en-US" sz="28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The top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reaction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reduction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forward and the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bottom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reaction,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oxidation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, is written in reverse.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2(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+  	3e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 	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 	Au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(s)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	3(</a:t>
            </a:r>
            <a:r>
              <a:rPr lang="en-US" sz="28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2Cl</a:t>
            </a:r>
            <a:r>
              <a:rPr lang="en-US" sz="2800" b="1" baseline="3000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en-US" sz="2800" b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lang="en-US" sz="280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	Cl</a:t>
            </a:r>
            <a:r>
              <a:rPr lang="en-US" sz="2800" baseline="-25000">
                <a:latin typeface="Times New Roman" pitchFamily="18" charset="0"/>
                <a:cs typeface="Times New Roman" pitchFamily="18" charset="0"/>
              </a:rPr>
              <a:t>2(g)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  +	2e</a:t>
            </a:r>
            <a:r>
              <a:rPr lang="en-US" sz="28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0" hangingPunct="0"/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en-US" sz="280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776</Words>
  <Application>Microsoft Office PowerPoint</Application>
  <PresentationFormat>On-screen Show (4:3)</PresentationFormat>
  <Paragraphs>268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5.3 Predicting the Spontaneity of REDOX Reaction</vt:lpstr>
      <vt:lpstr>PAGE 8 of Data booklet!!</vt:lpstr>
      <vt:lpstr>IMPORTANT!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NOTE: </vt:lpstr>
      <vt:lpstr>Slide 26</vt:lpstr>
      <vt:lpstr>Homework….</vt:lpstr>
    </vt:vector>
  </TitlesOfParts>
  <Company>SD91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 Part 1</dc:title>
  <dc:creator>cmullin</dc:creator>
  <cp:lastModifiedBy>cmullin</cp:lastModifiedBy>
  <cp:revision>54</cp:revision>
  <dcterms:created xsi:type="dcterms:W3CDTF">2009-01-30T21:25:21Z</dcterms:created>
  <dcterms:modified xsi:type="dcterms:W3CDTF">2011-05-30T02:05:34Z</dcterms:modified>
</cp:coreProperties>
</file>