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3"/>
  </p:handoutMasterIdLst>
  <p:sldIdLst>
    <p:sldId id="370" r:id="rId2"/>
    <p:sldId id="403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414" r:id="rId14"/>
    <p:sldId id="415" r:id="rId15"/>
    <p:sldId id="416" r:id="rId16"/>
    <p:sldId id="417" r:id="rId17"/>
    <p:sldId id="418" r:id="rId18"/>
    <p:sldId id="419" r:id="rId19"/>
    <p:sldId id="420" r:id="rId20"/>
    <p:sldId id="421" r:id="rId21"/>
    <p:sldId id="422" r:id="rId22"/>
    <p:sldId id="423" r:id="rId23"/>
    <p:sldId id="424" r:id="rId24"/>
    <p:sldId id="425" r:id="rId25"/>
    <p:sldId id="426" r:id="rId26"/>
    <p:sldId id="427" r:id="rId27"/>
    <p:sldId id="428" r:id="rId28"/>
    <p:sldId id="429" r:id="rId29"/>
    <p:sldId id="430" r:id="rId30"/>
    <p:sldId id="431" r:id="rId31"/>
    <p:sldId id="432" r:id="rId32"/>
    <p:sldId id="433" r:id="rId33"/>
    <p:sldId id="434" r:id="rId34"/>
    <p:sldId id="435" r:id="rId35"/>
    <p:sldId id="436" r:id="rId36"/>
    <p:sldId id="437" r:id="rId37"/>
    <p:sldId id="438" r:id="rId38"/>
    <p:sldId id="439" r:id="rId39"/>
    <p:sldId id="501" r:id="rId40"/>
    <p:sldId id="440" r:id="rId41"/>
    <p:sldId id="441" r:id="rId42"/>
    <p:sldId id="442" r:id="rId43"/>
    <p:sldId id="443" r:id="rId44"/>
    <p:sldId id="444" r:id="rId45"/>
    <p:sldId id="445" r:id="rId46"/>
    <p:sldId id="446" r:id="rId47"/>
    <p:sldId id="447" r:id="rId48"/>
    <p:sldId id="448" r:id="rId49"/>
    <p:sldId id="449" r:id="rId50"/>
    <p:sldId id="450" r:id="rId51"/>
    <p:sldId id="451" r:id="rId52"/>
    <p:sldId id="452" r:id="rId53"/>
    <p:sldId id="453" r:id="rId54"/>
    <p:sldId id="454" r:id="rId55"/>
    <p:sldId id="455" r:id="rId56"/>
    <p:sldId id="456" r:id="rId57"/>
    <p:sldId id="457" r:id="rId58"/>
    <p:sldId id="458" r:id="rId59"/>
    <p:sldId id="459" r:id="rId60"/>
    <p:sldId id="460" r:id="rId61"/>
    <p:sldId id="461" r:id="rId62"/>
    <p:sldId id="462" r:id="rId63"/>
    <p:sldId id="463" r:id="rId64"/>
    <p:sldId id="464" r:id="rId65"/>
    <p:sldId id="465" r:id="rId66"/>
    <p:sldId id="466" r:id="rId67"/>
    <p:sldId id="467" r:id="rId68"/>
    <p:sldId id="468" r:id="rId69"/>
    <p:sldId id="469" r:id="rId70"/>
    <p:sldId id="470" r:id="rId71"/>
    <p:sldId id="471" r:id="rId72"/>
    <p:sldId id="472" r:id="rId73"/>
    <p:sldId id="473" r:id="rId74"/>
    <p:sldId id="474" r:id="rId75"/>
    <p:sldId id="475" r:id="rId76"/>
    <p:sldId id="476" r:id="rId77"/>
    <p:sldId id="477" r:id="rId78"/>
    <p:sldId id="478" r:id="rId79"/>
    <p:sldId id="479" r:id="rId80"/>
    <p:sldId id="480" r:id="rId81"/>
    <p:sldId id="481" r:id="rId82"/>
    <p:sldId id="486" r:id="rId83"/>
    <p:sldId id="487" r:id="rId84"/>
    <p:sldId id="488" r:id="rId85"/>
    <p:sldId id="489" r:id="rId86"/>
    <p:sldId id="490" r:id="rId87"/>
    <p:sldId id="491" r:id="rId88"/>
    <p:sldId id="496" r:id="rId89"/>
    <p:sldId id="497" r:id="rId90"/>
    <p:sldId id="498" r:id="rId91"/>
    <p:sldId id="499" r:id="rId9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1971" autoAdjust="0"/>
    <p:restoredTop sz="94660"/>
  </p:normalViewPr>
  <p:slideViewPr>
    <p:cSldViewPr>
      <p:cViewPr varScale="1">
        <p:scale>
          <a:sx n="50" d="100"/>
          <a:sy n="50" d="100"/>
        </p:scale>
        <p:origin x="-102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98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98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98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E7485B-90EB-4157-88A6-E125EA7A1C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5469D4-F29F-413A-AEA3-C66AAEC93F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AFC4A-5D9C-4E43-A0D8-CF0BB2AA29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C9863-099D-4F77-9F71-C5D4CC5049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9F282-52BA-4C8D-920C-DFCC1DA90C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F033B-CE93-4EAF-8422-1E7734BE7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DB0F4-699C-42BF-B041-0AC0D07504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BC1C9-02D9-40E8-8970-DCE1CB7335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B1FB2-A123-4A21-9F86-058B708672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2106C-BA48-427B-A03B-09DE8F069A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9D8BF-0A0E-422C-8058-D1B4372C31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49EA3-9E6B-4E29-A015-920A551290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1F18E9B-B7E0-466A-BCFD-D81DE39F45A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My%20Documents\My%20Music\My%20Music\Bee%20Gees%20-%20Saturday%20Night%20Fever.mp3" TargetMode="Externa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5.2 Oxidation Numbers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CA" sz="2800"/>
              <a:t>What we need to learn…</a:t>
            </a:r>
          </a:p>
          <a:p>
            <a:pPr>
              <a:lnSpc>
                <a:spcPct val="90000"/>
              </a:lnSpc>
              <a:buFontTx/>
              <a:buNone/>
            </a:pPr>
            <a:endParaRPr lang="en-CA" sz="2800"/>
          </a:p>
          <a:p>
            <a:pPr>
              <a:lnSpc>
                <a:spcPct val="90000"/>
              </a:lnSpc>
            </a:pPr>
            <a:r>
              <a:rPr lang="en-CA" sz="2800"/>
              <a:t>determine the following:</a:t>
            </a:r>
          </a:p>
          <a:p>
            <a:pPr lvl="1">
              <a:lnSpc>
                <a:spcPct val="90000"/>
              </a:lnSpc>
            </a:pPr>
            <a:r>
              <a:rPr lang="en-CA" sz="2400"/>
              <a:t>the oxidation number of an atom in a chemical species</a:t>
            </a:r>
          </a:p>
          <a:p>
            <a:pPr lvl="1">
              <a:lnSpc>
                <a:spcPct val="90000"/>
              </a:lnSpc>
            </a:pPr>
            <a:r>
              <a:rPr lang="en-CA" sz="2400"/>
              <a:t>the change in oxidation number an atom undergoes when it is oxidized or reduced </a:t>
            </a:r>
          </a:p>
          <a:p>
            <a:pPr lvl="1">
              <a:lnSpc>
                <a:spcPct val="90000"/>
              </a:lnSpc>
            </a:pPr>
            <a:r>
              <a:rPr lang="en-CA" sz="2400"/>
              <a:t>whether an atom has been oxidized or reduced by its change in oxidation number</a:t>
            </a:r>
          </a:p>
          <a:p>
            <a:pPr>
              <a:lnSpc>
                <a:spcPct val="90000"/>
              </a:lnSpc>
            </a:pPr>
            <a:r>
              <a:rPr lang="en-CA" sz="2800"/>
              <a:t>relate change in oxidation number to gain or loss of electrons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0" y="0"/>
            <a:ext cx="9144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1.	All elements are zero: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  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Pb  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				</a:t>
            </a:r>
            <a:r>
              <a:rPr lang="en-US" altLang="ja-JP" sz="2800">
                <a:latin typeface="Times New Roman" pitchFamily="18" charset="0"/>
                <a:ea typeface="MS PGothic" pitchFamily="34" charset="-128"/>
              </a:rPr>
              <a:t> 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ChangeArrowheads="1"/>
          </p:cNvSpPr>
          <p:nvPr/>
        </p:nvSpPr>
        <p:spPr bwMode="auto">
          <a:xfrm>
            <a:off x="0" y="0"/>
            <a:ext cx="9144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1.	All elements are zero: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  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Pb  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				</a:t>
            </a:r>
            <a:r>
              <a:rPr lang="en-US" altLang="ja-JP" sz="2800">
                <a:latin typeface="Times New Roman" pitchFamily="18" charset="0"/>
                <a:ea typeface="MS PGothic" pitchFamily="34" charset="-128"/>
              </a:rPr>
              <a:t>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0" y="0"/>
            <a:ext cx="91440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2.	Ions are their charge 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Na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+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endParaRPr lang="en-US" altLang="ja-JP" sz="2800" b="1" u="sng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ChangeArrowheads="1"/>
          </p:cNvSpPr>
          <p:nvPr/>
        </p:nvSpPr>
        <p:spPr bwMode="auto">
          <a:xfrm>
            <a:off x="0" y="0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2.	Ions are their charge 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Na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+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endParaRPr lang="en-US" altLang="ja-JP" sz="2800" b="1" u="sng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ChangeArrowheads="1"/>
          </p:cNvSpPr>
          <p:nvPr/>
        </p:nvSpPr>
        <p:spPr bwMode="auto">
          <a:xfrm>
            <a:off x="0" y="0"/>
            <a:ext cx="91440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2.	Ions are their charge 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Na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+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Br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endParaRPr lang="en-US" altLang="ja-JP" sz="2800" b="1" u="sng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ChangeArrowheads="1"/>
          </p:cNvSpPr>
          <p:nvPr/>
        </p:nvSpPr>
        <p:spPr bwMode="auto">
          <a:xfrm>
            <a:off x="0" y="0"/>
            <a:ext cx="91440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2.	Ions are their charge 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Na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+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Br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-1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endParaRPr lang="en-US" altLang="ja-JP" sz="2800" b="1" u="sng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ChangeArrowheads="1"/>
          </p:cNvSpPr>
          <p:nvPr/>
        </p:nvSpPr>
        <p:spPr bwMode="auto">
          <a:xfrm>
            <a:off x="0" y="0"/>
            <a:ext cx="91440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2.	Ions are their charge 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Na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+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Br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-1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Mg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SO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endParaRPr lang="en-US" altLang="ja-JP" sz="2800" b="1" u="sng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ChangeArrowheads="1"/>
          </p:cNvSpPr>
          <p:nvPr/>
        </p:nvSpPr>
        <p:spPr bwMode="auto">
          <a:xfrm>
            <a:off x="0" y="0"/>
            <a:ext cx="9144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2.	Ions are their charge 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Na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+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Br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-1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Mg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SO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+2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endParaRPr lang="en-US" altLang="ja-JP" sz="2800" b="1" u="sng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0" y="0"/>
            <a:ext cx="9144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2.	Ions are their charge 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Na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+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Br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-1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Mg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SO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+2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Al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endParaRPr lang="en-US" altLang="ja-JP" sz="2800" b="1" u="sng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ChangeArrowheads="1"/>
          </p:cNvSpPr>
          <p:nvPr/>
        </p:nvSpPr>
        <p:spPr bwMode="auto">
          <a:xfrm>
            <a:off x="0" y="0"/>
            <a:ext cx="9144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2.	Ions are their charge 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Na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+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Br</a:t>
            </a:r>
            <a:r>
              <a:rPr lang="en-US" altLang="ja-JP" sz="2800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-1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Mg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SO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+2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Al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endParaRPr lang="en-US" altLang="ja-JP" sz="2800" b="1" u="sng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0" y="0"/>
            <a:ext cx="9144000" cy="673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</a:p>
          <a:p>
            <a:pPr algn="ctr"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HV</a:t>
            </a:r>
            <a:r>
              <a:rPr lang="en-US" sz="2800" b="1" baseline="-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sz="2800" b="1" baseline="-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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	V</a:t>
            </a:r>
            <a:r>
              <a:rPr lang="en-US" altLang="ja-JP" sz="28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6+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r>
              <a:rPr lang="en-US" altLang="ja-JP" sz="2200">
                <a:latin typeface="Times New Roman" pitchFamily="18" charset="0"/>
                <a:ea typeface="MS Mincho" pitchFamily="49" charset="-128"/>
                <a:sym typeface="Symbol" pitchFamily="18" charset="2"/>
              </a:rPr>
              <a:t> </a:t>
            </a:r>
          </a:p>
          <a:p>
            <a:pPr eaLnBrk="0" hangingPunct="0"/>
            <a:r>
              <a:rPr lang="en-US" altLang="ja-JP" sz="22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Is</a:t>
            </a:r>
            <a:r>
              <a:rPr lang="en-US" altLang="ja-JP" sz="2200">
                <a:latin typeface="Times New Roman" pitchFamily="18" charset="0"/>
                <a:ea typeface="MS Mincho" pitchFamily="49" charset="-128"/>
                <a:sym typeface="Symbol" pitchFamily="18" charset="2"/>
              </a:rPr>
              <a:t> the above equation </a:t>
            </a:r>
            <a:r>
              <a:rPr lang="en-US" altLang="ja-JP" sz="22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oxidation</a:t>
            </a:r>
            <a:r>
              <a:rPr lang="en-US" altLang="ja-JP" sz="2200">
                <a:latin typeface="Times New Roman" pitchFamily="18" charset="0"/>
                <a:ea typeface="MS Mincho" pitchFamily="49" charset="-128"/>
                <a:sym typeface="Symbol" pitchFamily="18" charset="2"/>
              </a:rPr>
              <a:t> or </a:t>
            </a:r>
            <a:r>
              <a:rPr lang="en-US" altLang="ja-JP" sz="22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reduction?</a:t>
            </a:r>
          </a:p>
          <a:p>
            <a:pPr eaLnBrk="0" hangingPunct="0"/>
            <a:endParaRPr lang="en-US" altLang="ja-JP" sz="2200" b="1"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r>
              <a:rPr lang="en-US" altLang="ja-JP" sz="22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Oxidation numbers</a:t>
            </a:r>
            <a:r>
              <a:rPr lang="en-US" altLang="ja-JP" sz="2200">
                <a:latin typeface="Times New Roman" pitchFamily="18" charset="0"/>
                <a:ea typeface="MS Mincho" pitchFamily="49" charset="-128"/>
                <a:sym typeface="Symbol" pitchFamily="18" charset="2"/>
              </a:rPr>
              <a:t> are used to quickly determine if oxidation or reduction has occurred in a redox reaction.</a:t>
            </a:r>
            <a:r>
              <a:rPr lang="en-US" altLang="ja-JP" sz="2200">
                <a:latin typeface="Times New Roman" pitchFamily="18" charset="0"/>
                <a:ea typeface="MS PGothic" pitchFamily="34" charset="-128"/>
                <a:sym typeface="Symbol" pitchFamily="18" charset="2"/>
              </a:rPr>
              <a:t> </a:t>
            </a:r>
          </a:p>
          <a:p>
            <a:pPr eaLnBrk="0" hangingPunct="0"/>
            <a:endParaRPr lang="en-US" altLang="ja-JP" sz="2200">
              <a:latin typeface="Times New Roman" pitchFamily="18" charset="0"/>
              <a:ea typeface="MS PGothic" pitchFamily="34" charset="-128"/>
              <a:sym typeface="Symbol" pitchFamily="18" charset="2"/>
            </a:endParaRPr>
          </a:p>
          <a:p>
            <a:r>
              <a:rPr lang="en-US" altLang="ja-JP" sz="2200" b="1" i="1">
                <a:latin typeface="Times New Roman" pitchFamily="18" charset="0"/>
                <a:ea typeface="MS PGothic" pitchFamily="34" charset="-128"/>
                <a:sym typeface="Symbol" pitchFamily="18" charset="2"/>
              </a:rPr>
              <a:t>OXIDATION NUMBER: </a:t>
            </a:r>
            <a:r>
              <a:rPr lang="en-US" altLang="ja-JP" sz="2200">
                <a:latin typeface="Times New Roman" pitchFamily="18" charset="0"/>
                <a:ea typeface="MS PGothic" pitchFamily="34" charset="-128"/>
                <a:sym typeface="Symbol" pitchFamily="18" charset="2"/>
              </a:rPr>
              <a:t>The charge that an atom would possess if the species containing the atom were made up of ions.</a:t>
            </a:r>
            <a:br>
              <a:rPr lang="en-US" altLang="ja-JP" sz="2200">
                <a:latin typeface="Times New Roman" pitchFamily="18" charset="0"/>
                <a:ea typeface="MS PGothic" pitchFamily="34" charset="-128"/>
                <a:sym typeface="Symbol" pitchFamily="18" charset="2"/>
              </a:rPr>
            </a:br>
            <a:r>
              <a:rPr lang="en-US" altLang="ja-JP" sz="2200">
                <a:latin typeface="Times New Roman" pitchFamily="18" charset="0"/>
                <a:ea typeface="MS PGothic" pitchFamily="34" charset="-128"/>
                <a:sym typeface="Symbol" pitchFamily="18" charset="2"/>
              </a:rPr>
              <a:t/>
            </a:r>
            <a:br>
              <a:rPr lang="en-US" altLang="ja-JP" sz="2200">
                <a:latin typeface="Times New Roman" pitchFamily="18" charset="0"/>
                <a:ea typeface="MS PGothic" pitchFamily="34" charset="-128"/>
                <a:sym typeface="Symbol" pitchFamily="18" charset="2"/>
              </a:rPr>
            </a:br>
            <a:r>
              <a:rPr lang="en-US" altLang="ja-JP" sz="2200">
                <a:latin typeface="Times New Roman" pitchFamily="18" charset="0"/>
                <a:ea typeface="MS PGothic" pitchFamily="34" charset="-128"/>
                <a:sym typeface="Symbol" pitchFamily="18" charset="2"/>
              </a:rPr>
              <a:t>Oxidation numbers are a somewhat fictitious concept, but, by using them, we can create half-reactions and use them in situations where no such half-reactions actually exist </a:t>
            </a:r>
          </a:p>
          <a:p>
            <a:endParaRPr lang="en-US" altLang="ja-JP" sz="2200">
              <a:latin typeface="Times New Roman" pitchFamily="18" charset="0"/>
              <a:ea typeface="MS PGothic" pitchFamily="34" charset="-128"/>
              <a:sym typeface="Symbol" pitchFamily="18" charset="2"/>
            </a:endParaRPr>
          </a:p>
          <a:p>
            <a:r>
              <a:rPr lang="en-US" altLang="ja-JP" sz="2200">
                <a:latin typeface="Times New Roman" pitchFamily="18" charset="0"/>
                <a:ea typeface="MS PGothic" pitchFamily="34" charset="-128"/>
                <a:sym typeface="Symbol" pitchFamily="18" charset="2"/>
              </a:rPr>
              <a:t>The use of both half-reactions and oxidation numbers are simply procedures which can be used to get us to a balanced REDOX equation; whether the half-reactions or oxidation numbers are real is irrelevant.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ChangeArrowheads="1"/>
          </p:cNvSpPr>
          <p:nvPr/>
        </p:nvSpPr>
        <p:spPr bwMode="auto">
          <a:xfrm>
            <a:off x="0" y="0"/>
            <a:ext cx="91440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3.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of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–2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ChangeArrowheads="1"/>
          </p:cNvSpPr>
          <p:nvPr/>
        </p:nvSpPr>
        <p:spPr bwMode="auto">
          <a:xfrm>
            <a:off x="0" y="0"/>
            <a:ext cx="91440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3.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of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–2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0" y="0"/>
            <a:ext cx="91440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3.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of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–2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C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ChangeArrowheads="1"/>
          </p:cNvSpPr>
          <p:nvPr/>
        </p:nvSpPr>
        <p:spPr bwMode="auto">
          <a:xfrm>
            <a:off x="0" y="0"/>
            <a:ext cx="91440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3.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of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–2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C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ChangeArrowheads="1"/>
          </p:cNvSpPr>
          <p:nvPr/>
        </p:nvSpPr>
        <p:spPr bwMode="auto">
          <a:xfrm>
            <a:off x="0" y="0"/>
            <a:ext cx="91440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3.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of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–2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C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			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ChangeArrowheads="1"/>
          </p:cNvSpPr>
          <p:nvPr/>
        </p:nvSpPr>
        <p:spPr bwMode="auto">
          <a:xfrm>
            <a:off x="0" y="0"/>
            <a:ext cx="9144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3.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of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–2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C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					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ChangeArrowheads="1"/>
          </p:cNvSpPr>
          <p:nvPr/>
        </p:nvSpPr>
        <p:spPr bwMode="auto">
          <a:xfrm>
            <a:off x="0" y="0"/>
            <a:ext cx="91440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3.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of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–2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C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					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CH</a:t>
            </a:r>
            <a:r>
              <a:rPr lang="en-US" altLang="ja-JP" sz="2800" baseline="-25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C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OH		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ChangeArrowheads="1"/>
          </p:cNvSpPr>
          <p:nvPr/>
        </p:nvSpPr>
        <p:spPr bwMode="auto">
          <a:xfrm>
            <a:off x="0" y="0"/>
            <a:ext cx="91440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3.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of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–2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C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					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CH</a:t>
            </a:r>
            <a:r>
              <a:rPr lang="en-US" altLang="ja-JP" sz="2800" baseline="-25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C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OH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ChangeArrowheads="1"/>
          </p:cNvSpPr>
          <p:nvPr/>
        </p:nvSpPr>
        <p:spPr bwMode="auto">
          <a:xfrm>
            <a:off x="0" y="0"/>
            <a:ext cx="9144000" cy="649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3.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of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–2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or in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peroxides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C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					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CH</a:t>
            </a:r>
            <a:r>
              <a:rPr lang="en-US" altLang="ja-JP" sz="2800" baseline="-25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C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OH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</a:p>
          <a:p>
            <a:pPr eaLnBrk="0" hangingPunct="0"/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			</a:t>
            </a:r>
          </a:p>
          <a:p>
            <a:pPr eaLnBrk="0" hangingPunct="0"/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HOOH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			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ChangeArrowheads="1"/>
          </p:cNvSpPr>
          <p:nvPr/>
        </p:nvSpPr>
        <p:spPr bwMode="auto">
          <a:xfrm>
            <a:off x="0" y="0"/>
            <a:ext cx="9144000" cy="649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3.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of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–2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or in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peroxides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C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					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CH</a:t>
            </a:r>
            <a:r>
              <a:rPr lang="en-US" altLang="ja-JP" sz="2800" baseline="-25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C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OH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-2</a:t>
            </a:r>
          </a:p>
          <a:p>
            <a:pPr eaLnBrk="0" hangingPunct="0"/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			</a:t>
            </a:r>
          </a:p>
          <a:p>
            <a:pPr eaLnBrk="0" hangingPunct="0"/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HOOH  exception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		-1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ChangeArrowheads="1"/>
          </p:cNvSpPr>
          <p:nvPr/>
        </p:nvSpPr>
        <p:spPr bwMode="auto">
          <a:xfrm>
            <a:off x="0" y="0"/>
            <a:ext cx="91440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1.	All elements are zero: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  						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ChangeArrowheads="1"/>
          </p:cNvSpPr>
          <p:nvPr/>
        </p:nvSpPr>
        <p:spPr bwMode="auto">
          <a:xfrm>
            <a:off x="0" y="0"/>
            <a:ext cx="9144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4.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for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ChangeArrowheads="1"/>
          </p:cNvSpPr>
          <p:nvPr/>
        </p:nvSpPr>
        <p:spPr bwMode="auto">
          <a:xfrm>
            <a:off x="0" y="0"/>
            <a:ext cx="9144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4.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for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						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ChangeArrowheads="1"/>
          </p:cNvSpPr>
          <p:nvPr/>
        </p:nvSpPr>
        <p:spPr bwMode="auto">
          <a:xfrm>
            <a:off x="0" y="0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4.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for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.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ChangeArrowheads="1"/>
          </p:cNvSpPr>
          <p:nvPr/>
        </p:nvSpPr>
        <p:spPr bwMode="auto">
          <a:xfrm>
            <a:off x="0" y="0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4.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for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C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12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24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11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ChangeArrowheads="1"/>
          </p:cNvSpPr>
          <p:nvPr/>
        </p:nvSpPr>
        <p:spPr bwMode="auto">
          <a:xfrm>
            <a:off x="0" y="0"/>
            <a:ext cx="9144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4.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for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C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12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24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11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ChangeArrowheads="1"/>
          </p:cNvSpPr>
          <p:nvPr/>
        </p:nvSpPr>
        <p:spPr bwMode="auto">
          <a:xfrm>
            <a:off x="0" y="0"/>
            <a:ext cx="9144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4.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for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C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12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24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11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ChangeArrowheads="1"/>
          </p:cNvSpPr>
          <p:nvPr/>
        </p:nvSpPr>
        <p:spPr bwMode="auto">
          <a:xfrm>
            <a:off x="0" y="0"/>
            <a:ext cx="9144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4.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for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C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12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11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 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ChangeArrowheads="1"/>
          </p:cNvSpPr>
          <p:nvPr/>
        </p:nvSpPr>
        <p:spPr bwMode="auto">
          <a:xfrm>
            <a:off x="0" y="0"/>
            <a:ext cx="9144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4.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for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 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or in</a:t>
            </a:r>
          </a:p>
          <a:p>
            <a:pPr eaLnBrk="0" hangingPunct="0"/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metal hydrides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 -1.</a:t>
            </a:r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C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12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24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11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 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NaH				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ChangeArrowheads="1"/>
          </p:cNvSpPr>
          <p:nvPr/>
        </p:nvSpPr>
        <p:spPr bwMode="auto">
          <a:xfrm>
            <a:off x="0" y="0"/>
            <a:ext cx="9144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4.	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number for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in a compound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 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or in</a:t>
            </a:r>
          </a:p>
          <a:p>
            <a:pPr eaLnBrk="0" hangingPunct="0"/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metal hydrides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 -1.</a:t>
            </a:r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C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12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24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11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 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NaH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-1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ChangeArrowheads="1"/>
          </p:cNvSpPr>
          <p:nvPr/>
        </p:nvSpPr>
        <p:spPr bwMode="auto">
          <a:xfrm>
            <a:off x="0" y="0"/>
            <a:ext cx="9144000" cy="630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marL="342900" indent="-342900"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marL="342900" indent="-342900"/>
            <a:r>
              <a:rPr lang="en-US" altLang="ja-JP" sz="3200">
                <a:latin typeface="Times New Roman" pitchFamily="18" charset="0"/>
                <a:ea typeface="MS Mincho" pitchFamily="49" charset="-128"/>
              </a:rPr>
              <a:t>5.</a:t>
            </a:r>
            <a:r>
              <a:rPr lang="en-US" altLang="ja-JP" sz="3200">
                <a:ea typeface="MS PGothic" pitchFamily="34" charset="-128"/>
              </a:rPr>
              <a:t>All alkali and Alkali Earth metals within a chemical species will be their traditional combining capacity (group 1 [= +1] and 2 [+2] on PT)</a:t>
            </a:r>
          </a:p>
          <a:p>
            <a:pPr marL="342900" indent="-342900"/>
            <a:endParaRPr lang="en-US" altLang="ja-JP" sz="3200">
              <a:ea typeface="MS PGothic" pitchFamily="34" charset="-128"/>
            </a:endParaRPr>
          </a:p>
          <a:p>
            <a:pPr marL="342900" indent="-342900"/>
            <a:r>
              <a:rPr lang="en-US" altLang="ja-JP" sz="3200">
                <a:ea typeface="MS PGothic" pitchFamily="34" charset="-128"/>
              </a:rPr>
              <a:t>6. Most often the halogens (group 17) will be their traditional charge within a chemical species (-1)</a:t>
            </a:r>
          </a:p>
          <a:p>
            <a:pPr marL="342900" indent="-342900"/>
            <a:endParaRPr lang="en-US" altLang="ja-JP" sz="3200">
              <a:ea typeface="MS PGothic" pitchFamily="34" charset="-128"/>
            </a:endParaRPr>
          </a:p>
          <a:p>
            <a:pPr marL="342900" indent="-342900"/>
            <a:r>
              <a:rPr lang="en-US" altLang="ja-JP" sz="3200">
                <a:ea typeface="MS PGothic" pitchFamily="34" charset="-128"/>
              </a:rPr>
              <a:t>NaCl (+1 and -1 respectively)</a:t>
            </a:r>
          </a:p>
          <a:p>
            <a:pPr marL="342900" indent="-342900"/>
            <a:endParaRPr lang="en-US" altLang="ja-JP" sz="3200">
              <a:ea typeface="MS PGothic" pitchFamily="34" charset="-128"/>
            </a:endParaRPr>
          </a:p>
          <a:p>
            <a:pPr marL="342900" indent="-342900"/>
            <a:r>
              <a:rPr lang="en-US" altLang="ja-JP" sz="3200">
                <a:ea typeface="MS PGothic" pitchFamily="34" charset="-128"/>
              </a:rPr>
              <a:t>HClO</a:t>
            </a:r>
            <a:r>
              <a:rPr lang="en-US" altLang="ja-JP" sz="3200" baseline="-18000">
                <a:ea typeface="MS PGothic" pitchFamily="34" charset="-128"/>
              </a:rPr>
              <a:t>3 </a:t>
            </a:r>
            <a:r>
              <a:rPr lang="en-US" altLang="ja-JP" sz="3200">
                <a:ea typeface="MS PGothic" pitchFamily="34" charset="-128"/>
              </a:rPr>
              <a:t>(+1, +5* and -2 respectively) </a:t>
            </a:r>
            <a:r>
              <a:rPr lang="en-US" altLang="ja-JP" sz="2800">
                <a:ea typeface="MS PGothic" pitchFamily="34" charset="-128"/>
              </a:rPr>
              <a:t>*not always -1</a:t>
            </a:r>
            <a:endParaRPr lang="en-US" altLang="ja-JP" sz="2800" baseline="-18000"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ChangeArrowheads="1"/>
          </p:cNvSpPr>
          <p:nvPr/>
        </p:nvSpPr>
        <p:spPr bwMode="auto">
          <a:xfrm>
            <a:off x="0" y="0"/>
            <a:ext cx="91440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1.	All elements are zero: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  						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192515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S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2-</a:t>
            </a:r>
            <a:r>
              <a:rPr lang="en-US" altLang="ja-JP" sz="1100" b="1">
                <a:latin typeface="Times New Roman" pitchFamily="18" charset="0"/>
                <a:ea typeface="MS PGothic" pitchFamily="34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193539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S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2-</a:t>
            </a:r>
            <a:r>
              <a:rPr lang="en-US" altLang="ja-JP" sz="1100" b="1">
                <a:latin typeface="Times New Roman" pitchFamily="18" charset="0"/>
                <a:ea typeface="MS PGothic" pitchFamily="34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93540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S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2-</a:t>
            </a:r>
            <a:r>
              <a:rPr lang="en-US" altLang="ja-JP" sz="1100" b="1">
                <a:latin typeface="Times New Roman" pitchFamily="18" charset="0"/>
                <a:ea typeface="MS PGothic" pitchFamily="34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94564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195587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S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2-</a:t>
            </a:r>
            <a:r>
              <a:rPr lang="en-US" altLang="ja-JP" sz="1100" b="1">
                <a:latin typeface="Times New Roman" pitchFamily="18" charset="0"/>
                <a:ea typeface="MS PGothic" pitchFamily="34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	</a:t>
            </a:r>
            <a:endParaRPr lang="en-US" altLang="ja-JP" sz="36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95588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5589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196611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S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2-</a:t>
            </a:r>
            <a:r>
              <a:rPr lang="en-US" altLang="ja-JP" sz="1100" b="1">
                <a:latin typeface="Times New Roman" pitchFamily="18" charset="0"/>
                <a:ea typeface="MS PGothic" pitchFamily="34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	    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-8   </a:t>
            </a:r>
            <a:endParaRPr lang="en-US" altLang="ja-JP" sz="36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96612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6613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197635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S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2-</a:t>
            </a:r>
            <a:r>
              <a:rPr lang="en-US" altLang="ja-JP" sz="1100" b="1">
                <a:latin typeface="Times New Roman" pitchFamily="18" charset="0"/>
                <a:ea typeface="MS PGothic" pitchFamily="34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	    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-8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-2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97636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637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198659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S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2-</a:t>
            </a:r>
            <a:r>
              <a:rPr lang="en-US" altLang="ja-JP" sz="1100" b="1">
                <a:latin typeface="Times New Roman" pitchFamily="18" charset="0"/>
                <a:ea typeface="MS PGothic" pitchFamily="34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	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+6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-8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-2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98660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8661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199683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+6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S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2-</a:t>
            </a:r>
            <a:r>
              <a:rPr lang="en-US" altLang="ja-JP" sz="1100" b="1">
                <a:latin typeface="Times New Roman" pitchFamily="18" charset="0"/>
                <a:ea typeface="MS PGothic" pitchFamily="34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	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+6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-8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-2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99684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9685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00707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+6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+6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S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2-</a:t>
            </a:r>
            <a:r>
              <a:rPr lang="en-US" altLang="ja-JP" sz="1100" b="1">
                <a:latin typeface="Times New Roman" pitchFamily="18" charset="0"/>
                <a:ea typeface="MS PGothic" pitchFamily="34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	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+6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-8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-2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00708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0709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P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0" y="0"/>
            <a:ext cx="91440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1.	All elements are zero: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  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02755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P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02756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03779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P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03780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04803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P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	</a:t>
            </a:r>
            <a:endParaRPr lang="en-US" altLang="ja-JP" sz="36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04804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4805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05827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P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	    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-8   </a:t>
            </a:r>
            <a:endParaRPr lang="en-US" altLang="ja-JP" sz="36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05828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5829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06851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P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	    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-8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-3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06852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6853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07875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P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	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+5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-8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-3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07876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7877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08899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+5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P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	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+5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-8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-3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08900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8901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09923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+5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+5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P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	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+5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-8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-3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09924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9925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10947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73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    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  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     		    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Cr</a:t>
            </a:r>
            <a:r>
              <a:rPr lang="en-US" altLang="ja-JP" sz="60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7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</a:t>
            </a:r>
            <a:endParaRPr lang="en-US" altLang="ja-JP" sz="36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11971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73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    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  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     		    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Cr</a:t>
            </a:r>
            <a:r>
              <a:rPr lang="en-US" altLang="ja-JP" sz="60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7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</a:t>
            </a:r>
            <a:endParaRPr lang="en-US" altLang="ja-JP" sz="36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11972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ChangeArrowheads="1"/>
          </p:cNvSpPr>
          <p:nvPr/>
        </p:nvSpPr>
        <p:spPr bwMode="auto">
          <a:xfrm>
            <a:off x="0" y="0"/>
            <a:ext cx="9144000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1.	All elements are zero: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  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Pb  					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12995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73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    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     		    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Cr</a:t>
            </a:r>
            <a:r>
              <a:rPr lang="en-US" altLang="ja-JP" sz="60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7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</a:t>
            </a:r>
            <a:endParaRPr lang="en-US" altLang="ja-JP" sz="36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12996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14019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    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     		    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Cr</a:t>
            </a:r>
            <a:r>
              <a:rPr lang="en-US" altLang="ja-JP" sz="60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7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</a:t>
            </a:r>
            <a:endParaRPr lang="en-US" altLang="ja-JP" sz="36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14020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4021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15043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    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     		    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Cr</a:t>
            </a:r>
            <a:r>
              <a:rPr lang="en-US" altLang="ja-JP" sz="60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7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    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       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-14</a:t>
            </a:r>
            <a:endParaRPr lang="en-US" altLang="ja-JP" sz="36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15044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5045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16067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    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     		    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Cr</a:t>
            </a:r>
            <a:r>
              <a:rPr lang="en-US" altLang="ja-JP" sz="60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7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    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       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-14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-2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16068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6069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17091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    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     	    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Cr</a:t>
            </a:r>
            <a:r>
              <a:rPr lang="en-US" altLang="ja-JP" sz="60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7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    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+12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-14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-2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17092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7093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18115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    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    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Divide by 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    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Cr</a:t>
            </a:r>
            <a:r>
              <a:rPr lang="en-US" altLang="ja-JP" sz="60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7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    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+12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-14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-2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18116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8117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8118" name="Line 6"/>
          <p:cNvSpPr>
            <a:spLocks noChangeShapeType="1"/>
          </p:cNvSpPr>
          <p:nvPr/>
        </p:nvSpPr>
        <p:spPr bwMode="auto">
          <a:xfrm>
            <a:off x="2362200" y="4876800"/>
            <a:ext cx="762000" cy="533400"/>
          </a:xfrm>
          <a:prstGeom prst="line">
            <a:avLst/>
          </a:prstGeom>
          <a:noFill/>
          <a:ln w="31750">
            <a:solidFill>
              <a:srgbClr val="9933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     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+6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    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Cr</a:t>
            </a:r>
            <a:r>
              <a:rPr lang="en-US" altLang="ja-JP" sz="60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7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    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+12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-14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-2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19140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9141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ChangeArrowheads="1"/>
          </p:cNvSpPr>
          <p:nvPr/>
        </p:nvSpPr>
        <p:spPr bwMode="auto">
          <a:xfrm>
            <a:off x="0" y="0"/>
            <a:ext cx="9144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5.	All other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are assigned so that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sum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of all of the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equal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to the 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charge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on the chemical species.</a:t>
            </a:r>
          </a:p>
        </p:txBody>
      </p:sp>
      <p:sp>
        <p:nvSpPr>
          <p:cNvPr id="220163" name="Rectangle 3"/>
          <p:cNvSpPr>
            <a:spLocks noChangeArrowheads="1"/>
          </p:cNvSpPr>
          <p:nvPr/>
        </p:nvSpPr>
        <p:spPr bwMode="auto">
          <a:xfrm>
            <a:off x="0" y="2514600"/>
            <a:ext cx="91440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oxidation #s	     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+6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 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+6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     </a:t>
            </a:r>
            <a:r>
              <a:rPr lang="en-US" altLang="ja-JP" sz="6000" u="sng">
                <a:latin typeface="Times New Roman" pitchFamily="18" charset="0"/>
                <a:ea typeface="MS Mincho" pitchFamily="49" charset="-128"/>
              </a:rPr>
              <a:t>Cr</a:t>
            </a:r>
            <a:r>
              <a:rPr lang="en-US" altLang="ja-JP" sz="60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6000" baseline="-30000">
                <a:latin typeface="Times New Roman" pitchFamily="18" charset="0"/>
                <a:ea typeface="MS Mincho" pitchFamily="49" charset="-128"/>
              </a:rPr>
              <a:t>7</a:t>
            </a:r>
            <a:r>
              <a:rPr lang="en-US" altLang="ja-JP" sz="6000" baseline="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6000" b="1" baseline="30000"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altLang="ja-JP" sz="6000" b="1" baseline="-25000">
                <a:latin typeface="Times New Roman" pitchFamily="18" charset="0"/>
                <a:ea typeface="MS Mincho" pitchFamily="49" charset="-128"/>
              </a:rPr>
              <a:t> </a:t>
            </a:r>
            <a:endParaRPr lang="en-US" altLang="ja-JP" sz="2800" b="1" baseline="-25000">
              <a:latin typeface="Times New Roman" pitchFamily="18" charset="0"/>
              <a:ea typeface="MS PGothic" pitchFamily="34" charset="-128"/>
            </a:endParaRPr>
          </a:p>
          <a:p>
            <a:endParaRPr lang="en-US" altLang="ja-JP" sz="2800" baseline="-250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Total charge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	    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+12</a:t>
            </a:r>
            <a:r>
              <a:rPr lang="en-US" altLang="ja-JP" sz="2800" baseline="-25000">
                <a:latin typeface="Times New Roman" pitchFamily="18" charset="0"/>
                <a:ea typeface="MS PGothic" pitchFamily="34" charset="-128"/>
              </a:rPr>
              <a:t>     </a:t>
            </a:r>
            <a:r>
              <a:rPr lang="en-US" altLang="ja-JP" sz="3600" b="1">
                <a:solidFill>
                  <a:srgbClr val="008000"/>
                </a:solidFill>
                <a:latin typeface="Times New Roman" pitchFamily="18" charset="0"/>
                <a:ea typeface="MS PGothic" pitchFamily="34" charset="-128"/>
              </a:rPr>
              <a:t>-14   =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-2</a:t>
            </a:r>
          </a:p>
          <a:p>
            <a:endParaRPr lang="en-US" altLang="ja-JP" sz="24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220164" name="Line 4"/>
          <p:cNvSpPr>
            <a:spLocks noChangeShapeType="1"/>
          </p:cNvSpPr>
          <p:nvPr/>
        </p:nvSpPr>
        <p:spPr bwMode="auto">
          <a:xfrm>
            <a:off x="2514600" y="39624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0165" name="Line 5"/>
          <p:cNvSpPr>
            <a:spLocks noChangeShapeType="1"/>
          </p:cNvSpPr>
          <p:nvPr/>
        </p:nvSpPr>
        <p:spPr bwMode="auto">
          <a:xfrm>
            <a:off x="2514600" y="5715000"/>
            <a:ext cx="838200" cy="0"/>
          </a:xfrm>
          <a:prstGeom prst="line">
            <a:avLst/>
          </a:prstGeom>
          <a:noFill/>
          <a:ln w="317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0" y="1981200"/>
            <a:ext cx="952500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Ca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(NO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)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 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ChangeArrowheads="1"/>
          </p:cNvSpPr>
          <p:nvPr/>
        </p:nvSpPr>
        <p:spPr bwMode="auto">
          <a:xfrm>
            <a:off x="0" y="1981200"/>
            <a:ext cx="952500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+2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Ca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(NO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)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 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0" y="0"/>
            <a:ext cx="91440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1.	All elements are zero: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  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Pb  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ChangeArrowheads="1"/>
          </p:cNvSpPr>
          <p:nvPr/>
        </p:nvSpPr>
        <p:spPr bwMode="auto">
          <a:xfrm>
            <a:off x="0" y="1981200"/>
            <a:ext cx="952500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+2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Ca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(NO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)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 			</a:t>
            </a:r>
            <a:r>
              <a:rPr lang="en-US" altLang="ja-JP" sz="48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+2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Na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C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360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+1          -2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Na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C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+2           -8   =   0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+1          -2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Na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C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+2    +6   -8   =   0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+1    +3  -2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Na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C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r>
              <a:rPr lang="en-US" altLang="ja-JP" sz="48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+3</a:t>
            </a: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+2    +6   -8   =   0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C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3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C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OOH 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360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Rewrite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C</a:t>
            </a:r>
            <a:r>
              <a:rPr lang="en-US" altLang="ja-JP" sz="48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48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360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36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Rewrite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     +1  -2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C</a:t>
            </a:r>
            <a:r>
              <a:rPr lang="en-US" altLang="ja-JP" sz="48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4800" baseline="-25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      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+4 -4 = 0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endParaRPr lang="en-US" altLang="ja-JP" sz="3600"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Zn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(OH)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4800" baseline="30000">
                <a:latin typeface="Times New Roman" pitchFamily="18" charset="0"/>
                <a:ea typeface="MS Mincho" pitchFamily="49" charset="-128"/>
              </a:rPr>
              <a:t>2-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 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</a:t>
            </a:r>
            <a:endParaRPr lang="en-US" altLang="ja-JP" sz="360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 -2  +1			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+2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Zn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(OH)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altLang="ja-JP" sz="4800" baseline="30000">
                <a:latin typeface="Times New Roman" pitchFamily="18" charset="0"/>
                <a:ea typeface="MS Mincho" pitchFamily="49" charset="-128"/>
              </a:rPr>
              <a:t>2-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 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+2   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-8 +4 = -2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ChangeArrowheads="1"/>
          </p:cNvSpPr>
          <p:nvPr/>
        </p:nvSpPr>
        <p:spPr bwMode="auto">
          <a:xfrm>
            <a:off x="0" y="0"/>
            <a:ext cx="91440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1.	All elements are zero: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  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Pb  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			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Pt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Cl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6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360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+1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+4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 -1			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+4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 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Pt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Cl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6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+2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+4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 -6 = 0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Na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 baseline="300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</a:t>
            </a:r>
            <a:endParaRPr lang="en-US" altLang="ja-JP" sz="3600"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41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+1   	-2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Na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 baseline="300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+2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-4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  = 0</a:t>
            </a:r>
          </a:p>
          <a:p>
            <a:endParaRPr lang="en-US" altLang="ja-JP" sz="36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	Exception - does not work, O must be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-1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41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+1   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-1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-1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Na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 baseline="300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+2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  = 0</a:t>
            </a:r>
          </a:p>
          <a:p>
            <a:endParaRPr lang="en-US" altLang="ja-JP" sz="36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	Exception - does not work, O must be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-1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</a:t>
            </a:r>
            <a:endParaRPr lang="en-US" altLang="ja-JP" sz="36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Ca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4800" baseline="300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41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+2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+1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endParaRPr lang="en-US" altLang="ja-JP" sz="3600" b="1">
              <a:solidFill>
                <a:srgbClr val="CC3300"/>
              </a:solidFill>
              <a:latin typeface="Times New Roman" pitchFamily="18" charset="0"/>
              <a:ea typeface="MS Mincho" pitchFamily="49" charset="-128"/>
            </a:endParaRP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Ca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4800" baseline="300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+2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+2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  = 0</a:t>
            </a:r>
          </a:p>
          <a:p>
            <a:endParaRPr lang="en-US" altLang="ja-JP" sz="36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Exception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 - does not work, H must be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-1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ChangeArrowheads="1"/>
          </p:cNvSpPr>
          <p:nvPr/>
        </p:nvSpPr>
        <p:spPr bwMode="auto">
          <a:xfrm>
            <a:off x="0" y="1981200"/>
            <a:ext cx="9144000" cy="411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+2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-1</a:t>
            </a:r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-1</a:t>
            </a:r>
          </a:p>
          <a:p>
            <a:r>
              <a:rPr lang="en-US" altLang="ja-JP" sz="3600">
                <a:latin typeface="Times New Roman" pitchFamily="18" charset="0"/>
                <a:ea typeface="MS Mincho" pitchFamily="49" charset="-128"/>
              </a:rPr>
              <a:t>		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Ca</a:t>
            </a:r>
            <a:r>
              <a:rPr lang="en-US" altLang="ja-JP" sz="4800" u="sng">
                <a:latin typeface="Times New Roman" pitchFamily="18" charset="0"/>
                <a:ea typeface="MS Mincho" pitchFamily="49" charset="-128"/>
              </a:rPr>
              <a:t>H</a:t>
            </a:r>
            <a:r>
              <a:rPr lang="en-US" altLang="ja-JP" sz="4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 </a:t>
            </a:r>
            <a:r>
              <a:rPr lang="en-US" altLang="ja-JP" sz="4800" baseline="30000"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4800">
                <a:latin typeface="Times New Roman" pitchFamily="18" charset="0"/>
                <a:ea typeface="MS Mincho" pitchFamily="49" charset="-128"/>
              </a:rPr>
              <a:t> </a:t>
            </a:r>
            <a:r>
              <a:rPr lang="en-US" altLang="ja-JP" sz="4800">
                <a:latin typeface="Times New Roman" pitchFamily="18" charset="0"/>
                <a:ea typeface="MS PGothic" pitchFamily="34" charset="-128"/>
              </a:rPr>
              <a:t>			</a:t>
            </a:r>
            <a:endParaRPr lang="en-US" altLang="ja-JP" sz="4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			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+2  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-2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  = 0</a:t>
            </a:r>
          </a:p>
          <a:p>
            <a:endParaRPr lang="en-US" altLang="ja-JP" sz="3600">
              <a:latin typeface="Times New Roman" pitchFamily="18" charset="0"/>
              <a:ea typeface="MS PGothic" pitchFamily="34" charset="-128"/>
            </a:endParaRPr>
          </a:p>
          <a:p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	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Exception</a:t>
            </a:r>
            <a:r>
              <a:rPr lang="en-US" altLang="ja-JP" sz="3600">
                <a:latin typeface="Times New Roman" pitchFamily="18" charset="0"/>
                <a:ea typeface="MS PGothic" pitchFamily="34" charset="-128"/>
              </a:rPr>
              <a:t> - does not work, H must be </a:t>
            </a:r>
            <a:r>
              <a:rPr lang="en-US" altLang="ja-JP" sz="3600" b="1">
                <a:solidFill>
                  <a:srgbClr val="CC3300"/>
                </a:solidFill>
                <a:latin typeface="Times New Roman" pitchFamily="18" charset="0"/>
                <a:ea typeface="MS PGothic" pitchFamily="34" charset="-128"/>
              </a:rPr>
              <a:t>-1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/>
        </p:nvSpPr>
        <p:spPr bwMode="auto">
          <a:xfrm>
            <a:off x="0" y="0"/>
            <a:ext cx="9144000" cy="551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</a:p>
          <a:p>
            <a:pPr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		  	    </a:t>
            </a:r>
          </a:p>
          <a:p>
            <a:pPr eaLnBrk="0" hangingPunct="0"/>
            <a:r>
              <a:rPr lang="en-US" sz="2400" b="1">
                <a:latin typeface="Times New Roman" pitchFamily="18" charset="0"/>
              </a:rPr>
              <a:t>Using oxidation numbers in REDOX equations:</a:t>
            </a:r>
            <a:endParaRPr lang="en-US" sz="24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endParaRPr lang="en-US" sz="24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											</a:t>
            </a:r>
          </a:p>
          <a:p>
            <a:pPr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HV</a:t>
            </a:r>
            <a:r>
              <a:rPr lang="en-US" sz="2800" b="1" baseline="-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sz="2800" b="1" baseline="-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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	V</a:t>
            </a:r>
            <a:r>
              <a:rPr lang="en-US" altLang="ja-JP" sz="28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6+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  <a:sym typeface="Symbol" pitchFamily="18" charset="2"/>
              </a:rPr>
              <a:t> </a:t>
            </a:r>
          </a:p>
          <a:p>
            <a:pPr eaLnBrk="0" hangingPunct="0"/>
            <a:r>
              <a:rPr lang="en-US" altLang="ja-JP" sz="2800" b="1">
                <a:latin typeface="Times New Roman" pitchFamily="18" charset="0"/>
                <a:ea typeface="MS Mincho" pitchFamily="49" charset="-128"/>
                <a:sym typeface="Symbol" pitchFamily="18" charset="2"/>
              </a:rPr>
              <a:t>Is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  <a:sym typeface="Symbol" pitchFamily="18" charset="2"/>
              </a:rPr>
              <a:t> the above equation </a:t>
            </a:r>
            <a:r>
              <a:rPr lang="en-US" altLang="ja-JP" sz="2800" b="1">
                <a:latin typeface="Times New Roman" pitchFamily="18" charset="0"/>
                <a:ea typeface="MS Mincho" pitchFamily="49" charset="-128"/>
                <a:sym typeface="Symbol" pitchFamily="18" charset="2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  <a:sym typeface="Symbol" pitchFamily="18" charset="2"/>
              </a:rPr>
              <a:t> or </a:t>
            </a:r>
            <a:r>
              <a:rPr lang="en-US" altLang="ja-JP" sz="2800" b="1">
                <a:latin typeface="Times New Roman" pitchFamily="18" charset="0"/>
                <a:ea typeface="MS Mincho" pitchFamily="49" charset="-128"/>
                <a:sym typeface="Symbol" pitchFamily="18" charset="2"/>
              </a:rPr>
              <a:t>reduction?</a:t>
            </a:r>
          </a:p>
          <a:p>
            <a:pPr eaLnBrk="0" hangingPunct="0"/>
            <a:endParaRPr lang="en-US" altLang="ja-JP" sz="2800" b="1"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endParaRPr lang="en-US" altLang="ja-JP" sz="2800" b="1"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endParaRPr lang="en-US" altLang="ja-JP" sz="2800" b="1"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ChangeArrowheads="1"/>
          </p:cNvSpPr>
          <p:nvPr/>
        </p:nvSpPr>
        <p:spPr bwMode="auto">
          <a:xfrm>
            <a:off x="0" y="0"/>
            <a:ext cx="9144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</a:p>
          <a:p>
            <a:pPr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		  	    </a:t>
            </a:r>
          </a:p>
          <a:p>
            <a:pPr eaLnBrk="0" hangingPunct="0"/>
            <a:endParaRPr lang="en-US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endParaRPr lang="en-US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				</a:t>
            </a:r>
            <a:endParaRPr lang="en-US" sz="2800" b="1">
              <a:solidFill>
                <a:srgbClr val="008000"/>
              </a:solidFill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endParaRPr lang="en-US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		 </a:t>
            </a:r>
            <a:r>
              <a:rPr lang="en-US" sz="2800" b="1">
                <a:latin typeface="Times New Roman" pitchFamily="18" charset="0"/>
                <a:ea typeface="MS Mincho" pitchFamily="49" charset="-128"/>
              </a:rPr>
              <a:t>+3</a:t>
            </a:r>
            <a:r>
              <a:rPr lang="en-US" sz="2800">
                <a:latin typeface="Times New Roman" pitchFamily="18" charset="0"/>
                <a:ea typeface="MS Mincho" pitchFamily="49" charset="-128"/>
              </a:rPr>
              <a:t> 					</a:t>
            </a:r>
            <a:r>
              <a:rPr lang="en-US" sz="2800" b="1">
                <a:latin typeface="Times New Roman" pitchFamily="18" charset="0"/>
                <a:ea typeface="MS Mincho" pitchFamily="49" charset="-128"/>
              </a:rPr>
              <a:t>+6</a:t>
            </a:r>
            <a:endParaRPr lang="en-US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HV</a:t>
            </a:r>
            <a:r>
              <a:rPr lang="en-US" sz="2800" b="1" baseline="-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sz="2800" b="1" baseline="-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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	V</a:t>
            </a:r>
            <a:r>
              <a:rPr lang="en-US" altLang="ja-JP" sz="28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6+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  <a:sym typeface="Symbol" pitchFamily="18" charset="2"/>
              </a:rPr>
              <a:t> </a:t>
            </a:r>
          </a:p>
          <a:p>
            <a:pPr eaLnBrk="0" hangingPunct="0"/>
            <a:r>
              <a:rPr lang="en-US" altLang="ja-JP" sz="2800" b="1">
                <a:latin typeface="Times New Roman" pitchFamily="18" charset="0"/>
                <a:ea typeface="MS Mincho" pitchFamily="49" charset="-128"/>
                <a:sym typeface="Symbol" pitchFamily="18" charset="2"/>
              </a:rPr>
              <a:t>Is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  <a:sym typeface="Symbol" pitchFamily="18" charset="2"/>
              </a:rPr>
              <a:t> the above equation </a:t>
            </a:r>
            <a:r>
              <a:rPr lang="en-US" altLang="ja-JP" sz="2800" b="1">
                <a:latin typeface="Times New Roman" pitchFamily="18" charset="0"/>
                <a:ea typeface="MS Mincho" pitchFamily="49" charset="-128"/>
                <a:sym typeface="Symbol" pitchFamily="18" charset="2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  <a:sym typeface="Symbol" pitchFamily="18" charset="2"/>
              </a:rPr>
              <a:t> or </a:t>
            </a:r>
            <a:r>
              <a:rPr lang="en-US" altLang="ja-JP" sz="2800" b="1">
                <a:latin typeface="Times New Roman" pitchFamily="18" charset="0"/>
                <a:ea typeface="MS Mincho" pitchFamily="49" charset="-128"/>
                <a:sym typeface="Symbol" pitchFamily="18" charset="2"/>
              </a:rPr>
              <a:t>reduction?</a:t>
            </a:r>
          </a:p>
          <a:p>
            <a:pPr eaLnBrk="0" hangingPunct="0"/>
            <a:endParaRPr lang="en-US" altLang="ja-JP" sz="2800" b="1"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endParaRPr lang="en-US" altLang="ja-JP" sz="2800" b="1"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endParaRPr lang="en-US" altLang="ja-JP" sz="2800" b="1"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</p:txBody>
      </p:sp>
      <p:sp>
        <p:nvSpPr>
          <p:cNvPr id="250883" name="Line 3"/>
          <p:cNvSpPr>
            <a:spLocks noChangeShapeType="1"/>
          </p:cNvSpPr>
          <p:nvPr/>
        </p:nvSpPr>
        <p:spPr bwMode="auto">
          <a:xfrm>
            <a:off x="2438400" y="2438400"/>
            <a:ext cx="41148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ChangeArrowheads="1"/>
          </p:cNvSpPr>
          <p:nvPr/>
        </p:nvSpPr>
        <p:spPr bwMode="auto">
          <a:xfrm>
            <a:off x="0" y="0"/>
            <a:ext cx="9144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Rules for Oxidation Numbers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Oxidation #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 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1.	All elements are zero:		</a:t>
            </a: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</a:t>
            </a:r>
            <a:r>
              <a:rPr lang="en-US" altLang="ja-JP" sz="2800" baseline="-30000"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   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Pb  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Na			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0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					</a:t>
            </a: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</a:rPr>
              <a:t>		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ChangeArrowheads="1"/>
          </p:cNvSpPr>
          <p:nvPr/>
        </p:nvSpPr>
        <p:spPr bwMode="auto">
          <a:xfrm>
            <a:off x="0" y="0"/>
            <a:ext cx="9144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</a:rPr>
              <a:t>Oxidation Numbers</a:t>
            </a:r>
          </a:p>
          <a:p>
            <a:pPr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		  	    </a:t>
            </a:r>
          </a:p>
          <a:p>
            <a:pPr eaLnBrk="0" hangingPunct="0"/>
            <a:endParaRPr lang="en-US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endParaRPr lang="en-US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				</a:t>
            </a:r>
            <a:r>
              <a:rPr lang="en-US" sz="2800" b="1">
                <a:solidFill>
                  <a:srgbClr val="008000"/>
                </a:solidFill>
                <a:latin typeface="Times New Roman" pitchFamily="18" charset="0"/>
                <a:ea typeface="MS Mincho" pitchFamily="49" charset="-128"/>
              </a:rPr>
              <a:t>Increase</a:t>
            </a:r>
          </a:p>
          <a:p>
            <a:pPr eaLnBrk="0" hangingPunct="0"/>
            <a:endParaRPr lang="en-US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		 </a:t>
            </a:r>
            <a:r>
              <a:rPr lang="en-US" sz="2800" b="1">
                <a:latin typeface="Times New Roman" pitchFamily="18" charset="0"/>
                <a:ea typeface="MS Mincho" pitchFamily="49" charset="-128"/>
              </a:rPr>
              <a:t>+3</a:t>
            </a:r>
            <a:r>
              <a:rPr lang="en-US" sz="2800">
                <a:latin typeface="Times New Roman" pitchFamily="18" charset="0"/>
                <a:ea typeface="MS Mincho" pitchFamily="49" charset="-128"/>
              </a:rPr>
              <a:t> 					</a:t>
            </a:r>
            <a:r>
              <a:rPr lang="en-US" sz="2800" b="1">
                <a:latin typeface="Times New Roman" pitchFamily="18" charset="0"/>
                <a:ea typeface="MS Mincho" pitchFamily="49" charset="-128"/>
              </a:rPr>
              <a:t>+6</a:t>
            </a:r>
            <a:endParaRPr lang="en-US" sz="2800">
              <a:latin typeface="Times New Roman" pitchFamily="18" charset="0"/>
              <a:ea typeface="MS Mincho" pitchFamily="49" charset="-128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HV</a:t>
            </a:r>
            <a:r>
              <a:rPr lang="en-US" sz="2800" b="1" baseline="-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2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O</a:t>
            </a:r>
            <a:r>
              <a:rPr lang="en-US" sz="2800" b="1" baseline="-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4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-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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</a:rPr>
              <a:t>	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	V</a:t>
            </a:r>
            <a:r>
              <a:rPr lang="en-US" altLang="ja-JP" sz="2800" b="1" baseline="30000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6+</a:t>
            </a:r>
            <a:endParaRPr lang="en-US" altLang="ja-JP" sz="2800" b="1">
              <a:solidFill>
                <a:srgbClr val="CC3300"/>
              </a:solidFill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r>
              <a:rPr lang="en-US" altLang="ja-JP" sz="2800">
                <a:latin typeface="Times New Roman" pitchFamily="18" charset="0"/>
                <a:ea typeface="MS Mincho" pitchFamily="49" charset="-128"/>
                <a:sym typeface="Symbol" pitchFamily="18" charset="2"/>
              </a:rPr>
              <a:t> </a:t>
            </a:r>
          </a:p>
          <a:p>
            <a:pPr eaLnBrk="0" hangingPunct="0"/>
            <a:r>
              <a:rPr lang="en-US" altLang="ja-JP" sz="2800" b="1">
                <a:latin typeface="Times New Roman" pitchFamily="18" charset="0"/>
                <a:ea typeface="MS Mincho" pitchFamily="49" charset="-128"/>
                <a:sym typeface="Symbol" pitchFamily="18" charset="2"/>
              </a:rPr>
              <a:t>Is</a:t>
            </a:r>
            <a:r>
              <a:rPr lang="en-US" altLang="ja-JP" sz="2800">
                <a:latin typeface="Times New Roman" pitchFamily="18" charset="0"/>
                <a:ea typeface="MS Mincho" pitchFamily="49" charset="-128"/>
                <a:sym typeface="Symbol" pitchFamily="18" charset="2"/>
              </a:rPr>
              <a:t> the above equation </a:t>
            </a:r>
            <a:r>
              <a:rPr lang="en-US" altLang="ja-JP" sz="2800" b="1">
                <a:latin typeface="Times New Roman" pitchFamily="18" charset="0"/>
                <a:ea typeface="MS Mincho" pitchFamily="49" charset="-128"/>
                <a:sym typeface="Symbol" pitchFamily="18" charset="2"/>
              </a:rPr>
              <a:t>oxidation</a:t>
            </a:r>
            <a:r>
              <a:rPr lang="en-US" altLang="ja-JP" sz="2800">
                <a:latin typeface="Times New Roman" pitchFamily="18" charset="0"/>
                <a:ea typeface="MS Mincho" pitchFamily="49" charset="-128"/>
                <a:sym typeface="Symbol" pitchFamily="18" charset="2"/>
              </a:rPr>
              <a:t> or </a:t>
            </a:r>
            <a:r>
              <a:rPr lang="en-US" altLang="ja-JP" sz="2800" b="1">
                <a:latin typeface="Times New Roman" pitchFamily="18" charset="0"/>
                <a:ea typeface="MS Mincho" pitchFamily="49" charset="-128"/>
                <a:sym typeface="Symbol" pitchFamily="18" charset="2"/>
              </a:rPr>
              <a:t>reduction?</a:t>
            </a:r>
          </a:p>
          <a:p>
            <a:pPr eaLnBrk="0" hangingPunct="0"/>
            <a:endParaRPr lang="en-US" altLang="ja-JP" sz="2800" b="1"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r>
              <a:rPr lang="en-US" altLang="ja-JP" sz="2800" b="1">
                <a:latin typeface="Times New Roman" pitchFamily="18" charset="0"/>
                <a:ea typeface="MS Mincho" pitchFamily="49" charset="-128"/>
                <a:sym typeface="Symbol" pitchFamily="18" charset="2"/>
              </a:rPr>
              <a:t>If the oxidation number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increases</a:t>
            </a:r>
            <a:r>
              <a:rPr lang="en-US" altLang="ja-JP" sz="2800" b="1">
                <a:latin typeface="Times New Roman" pitchFamily="18" charset="0"/>
                <a:ea typeface="MS Mincho" pitchFamily="49" charset="-128"/>
                <a:sym typeface="Symbol" pitchFamily="18" charset="2"/>
              </a:rPr>
              <a:t> it is </a:t>
            </a:r>
            <a:r>
              <a:rPr lang="en-US" altLang="ja-JP" sz="2800" b="1">
                <a:solidFill>
                  <a:srgbClr val="CC3300"/>
                </a:solidFill>
                <a:latin typeface="Times New Roman" pitchFamily="18" charset="0"/>
                <a:ea typeface="MS Mincho" pitchFamily="49" charset="-128"/>
                <a:sym typeface="Symbol" pitchFamily="18" charset="2"/>
              </a:rPr>
              <a:t>oxidation</a:t>
            </a:r>
            <a:r>
              <a:rPr lang="en-US" altLang="ja-JP" sz="2800" b="1">
                <a:latin typeface="Times New Roman" pitchFamily="18" charset="0"/>
                <a:ea typeface="MS Mincho" pitchFamily="49" charset="-128"/>
                <a:sym typeface="Symbol" pitchFamily="18" charset="2"/>
              </a:rPr>
              <a:t>.</a:t>
            </a:r>
          </a:p>
          <a:p>
            <a:pPr eaLnBrk="0" hangingPunct="0"/>
            <a:endParaRPr lang="en-US" altLang="ja-JP" sz="2800" b="1"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  <a:p>
            <a:pPr eaLnBrk="0" hangingPunct="0"/>
            <a:endParaRPr lang="en-US" altLang="ja-JP" sz="2800">
              <a:latin typeface="Times New Roman" pitchFamily="18" charset="0"/>
              <a:ea typeface="MS Mincho" pitchFamily="49" charset="-128"/>
              <a:sym typeface="Symbol" pitchFamily="18" charset="2"/>
            </a:endParaRPr>
          </a:p>
        </p:txBody>
      </p:sp>
      <p:sp>
        <p:nvSpPr>
          <p:cNvPr id="251907" name="Line 3"/>
          <p:cNvSpPr>
            <a:spLocks noChangeShapeType="1"/>
          </p:cNvSpPr>
          <p:nvPr/>
        </p:nvSpPr>
        <p:spPr bwMode="auto">
          <a:xfrm>
            <a:off x="2438400" y="2438400"/>
            <a:ext cx="41148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51908" name="Bee Gees - Saturday Night Fever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449763" y="3306763"/>
            <a:ext cx="244475" cy="244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19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1908"/>
                </p:tgtEl>
              </p:cMediaNode>
            </p:audio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932" name="Picture 4" descr="j0299125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2286000" y="3429000"/>
            <a:ext cx="4343400" cy="3040063"/>
          </a:xfrm>
          <a:prstGeom prst="rect">
            <a:avLst/>
          </a:prstGeom>
          <a:noFill/>
        </p:spPr>
      </p:pic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Homework….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Read SWB pages 193 -195</a:t>
            </a:r>
          </a:p>
          <a:p>
            <a:r>
              <a:rPr lang="en-US"/>
              <a:t>Do exercises #3-5 page 194 and # 6 page 195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349</Words>
  <Application>Microsoft Office PowerPoint</Application>
  <PresentationFormat>On-screen Show (4:3)</PresentationFormat>
  <Paragraphs>731</Paragraphs>
  <Slides>91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91</vt:i4>
      </vt:variant>
    </vt:vector>
  </HeadingPairs>
  <TitlesOfParts>
    <vt:vector size="92" baseType="lpstr">
      <vt:lpstr>Default Design</vt:lpstr>
      <vt:lpstr>5.2 Oxidation Numbers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Homework….</vt:lpstr>
    </vt:vector>
  </TitlesOfParts>
  <Company>SD91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5 Part 1</dc:title>
  <dc:creator>cmullin</dc:creator>
  <cp:lastModifiedBy>cmullin</cp:lastModifiedBy>
  <cp:revision>54</cp:revision>
  <dcterms:created xsi:type="dcterms:W3CDTF">2009-01-30T21:25:21Z</dcterms:created>
  <dcterms:modified xsi:type="dcterms:W3CDTF">2011-05-30T02:00:30Z</dcterms:modified>
</cp:coreProperties>
</file>