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56" r:id="rId2"/>
    <p:sldId id="394" r:id="rId3"/>
    <p:sldId id="258" r:id="rId4"/>
    <p:sldId id="369" r:id="rId5"/>
    <p:sldId id="399" r:id="rId6"/>
    <p:sldId id="388" r:id="rId7"/>
    <p:sldId id="389" r:id="rId8"/>
    <p:sldId id="390" r:id="rId9"/>
    <p:sldId id="391" r:id="rId10"/>
    <p:sldId id="392" r:id="rId11"/>
    <p:sldId id="393" r:id="rId12"/>
    <p:sldId id="400" r:id="rId13"/>
    <p:sldId id="401" r:id="rId14"/>
    <p:sldId id="402" r:id="rId15"/>
    <p:sldId id="500" r:id="rId16"/>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21971" autoAdjust="0"/>
    <p:restoredTop sz="94660"/>
  </p:normalViewPr>
  <p:slideViewPr>
    <p:cSldViewPr>
      <p:cViewPr varScale="1">
        <p:scale>
          <a:sx n="50" d="100"/>
          <a:sy n="50" d="100"/>
        </p:scale>
        <p:origin x="-102" y="-9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801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98019"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98020"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98021"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CE7485B-90EB-4157-88A6-E125EA7A1C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5469D4-F29F-413A-AEA3-C66AAEC93F7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C5AFC4A-5D9C-4E43-A0D8-CF0BB2AA299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69C9863-099D-4F77-9F71-C5D4CC504941}"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5D9F282-52BA-4C8D-920C-DFCC1DA90CC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25F033B-CE93-4EAF-8422-1E7734BE742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D1DB0F4-699C-42BF-B041-0AC0D07504F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ECBC1C9-02D9-40E8-8970-DCE1CB7335C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AFB1FB2-A123-4A21-9F86-058B7086724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1E2106C-BA48-427B-A03B-09DE8F069A5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8B9D8BF-0A0E-422C-8058-D1B4372C317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6F49EA3-9E6B-4E29-A015-920A551290A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1F18E9B-B7E0-466A-BCFD-D81DE39F45A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watch?v=kfgtU9DDvd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lum contrast="36000"/>
          </a:blip>
          <a:srcRect/>
          <a:stretch>
            <a:fillRect/>
          </a:stretch>
        </p:blipFill>
        <p:spPr bwMode="auto">
          <a:xfrm>
            <a:off x="1447800" y="2362200"/>
            <a:ext cx="7315200" cy="3736975"/>
          </a:xfrm>
          <a:prstGeom prst="rect">
            <a:avLst/>
          </a:prstGeom>
          <a:noFill/>
          <a:ln w="9525">
            <a:noFill/>
            <a:miter lim="800000"/>
            <a:headEnd/>
            <a:tailEnd/>
          </a:ln>
        </p:spPr>
      </p:pic>
      <p:sp>
        <p:nvSpPr>
          <p:cNvPr id="2050" name="Rectangle 2"/>
          <p:cNvSpPr>
            <a:spLocks noGrp="1" noChangeArrowheads="1"/>
          </p:cNvSpPr>
          <p:nvPr>
            <p:ph type="ctrTitle"/>
          </p:nvPr>
        </p:nvSpPr>
        <p:spPr>
          <a:xfrm>
            <a:off x="762000" y="0"/>
            <a:ext cx="7772400" cy="1470025"/>
          </a:xfrm>
        </p:spPr>
        <p:txBody>
          <a:bodyPr/>
          <a:lstStyle/>
          <a:p>
            <a:r>
              <a:rPr lang="en-US">
                <a:solidFill>
                  <a:srgbClr val="FF0000"/>
                </a:solidFill>
                <a:latin typeface="Ravie" pitchFamily="82" charset="0"/>
              </a:rPr>
              <a:t>Unit 5</a:t>
            </a:r>
          </a:p>
        </p:txBody>
      </p:sp>
      <p:sp>
        <p:nvSpPr>
          <p:cNvPr id="2051" name="Rectangle 3"/>
          <p:cNvSpPr>
            <a:spLocks noGrp="1" noChangeArrowheads="1"/>
          </p:cNvSpPr>
          <p:nvPr>
            <p:ph type="subTitle" idx="1"/>
          </p:nvPr>
        </p:nvSpPr>
        <p:spPr>
          <a:xfrm>
            <a:off x="1600200" y="1371600"/>
            <a:ext cx="6400800" cy="762000"/>
          </a:xfrm>
        </p:spPr>
        <p:txBody>
          <a:bodyPr/>
          <a:lstStyle/>
          <a:p>
            <a:r>
              <a:rPr lang="en-US">
                <a:solidFill>
                  <a:srgbClr val="0000FF"/>
                </a:solidFill>
                <a:latin typeface="Ravie" pitchFamily="82" charset="0"/>
              </a:rPr>
              <a:t>Electrochemistry</a:t>
            </a:r>
            <a:r>
              <a:rPr lang="en-US">
                <a:latin typeface="Ravie" pitchFamily="82" charset="0"/>
              </a:rPr>
              <a:t>	</a:t>
            </a:r>
          </a:p>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Text Box 2"/>
          <p:cNvSpPr txBox="1">
            <a:spLocks noChangeArrowheads="1"/>
          </p:cNvSpPr>
          <p:nvPr/>
        </p:nvSpPr>
        <p:spPr bwMode="auto">
          <a:xfrm>
            <a:off x="304800" y="152400"/>
            <a:ext cx="8382000" cy="701675"/>
          </a:xfrm>
          <a:prstGeom prst="rect">
            <a:avLst/>
          </a:prstGeom>
          <a:noFill/>
          <a:ln w="9525">
            <a:noFill/>
            <a:miter lim="800000"/>
            <a:headEnd/>
            <a:tailEnd/>
          </a:ln>
          <a:effectLst/>
        </p:spPr>
        <p:txBody>
          <a:bodyPr>
            <a:spAutoFit/>
          </a:bodyPr>
          <a:lstStyle/>
          <a:p>
            <a:pPr algn="ctr">
              <a:spcBef>
                <a:spcPct val="50000"/>
              </a:spcBef>
            </a:pPr>
            <a:r>
              <a:rPr lang="en-US" sz="4000" b="1">
                <a:latin typeface="Times New Roman" pitchFamily="18" charset="0"/>
              </a:rPr>
              <a:t>Refining Metals</a:t>
            </a:r>
          </a:p>
        </p:txBody>
      </p:sp>
      <p:sp>
        <p:nvSpPr>
          <p:cNvPr id="141315" name="Rectangle 3"/>
          <p:cNvSpPr>
            <a:spLocks noChangeArrowheads="1"/>
          </p:cNvSpPr>
          <p:nvPr/>
        </p:nvSpPr>
        <p:spPr bwMode="auto">
          <a:xfrm>
            <a:off x="-649288" y="236538"/>
            <a:ext cx="9144001" cy="0"/>
          </a:xfrm>
          <a:prstGeom prst="rect">
            <a:avLst/>
          </a:prstGeom>
          <a:noFill/>
          <a:ln w="9525">
            <a:noFill/>
            <a:miter lim="800000"/>
            <a:headEnd/>
            <a:tailEnd/>
          </a:ln>
          <a:effectLst/>
        </p:spPr>
        <p:txBody>
          <a:bodyPr>
            <a:spAutoFit/>
          </a:bodyPr>
          <a:lstStyle/>
          <a:p>
            <a:endParaRPr lang="en-US"/>
          </a:p>
        </p:txBody>
      </p:sp>
      <p:pic>
        <p:nvPicPr>
          <p:cNvPr id="141316" name="Picture 4" descr="metals"/>
          <p:cNvPicPr>
            <a:picLocks noChangeAspect="1" noChangeArrowheads="1"/>
          </p:cNvPicPr>
          <p:nvPr/>
        </p:nvPicPr>
        <p:blipFill>
          <a:blip r:embed="rId2"/>
          <a:srcRect/>
          <a:stretch>
            <a:fillRect/>
          </a:stretch>
        </p:blipFill>
        <p:spPr bwMode="auto">
          <a:xfrm>
            <a:off x="914400" y="838200"/>
            <a:ext cx="3733800" cy="3251200"/>
          </a:xfrm>
          <a:prstGeom prst="rect">
            <a:avLst/>
          </a:prstGeom>
          <a:noFill/>
        </p:spPr>
      </p:pic>
      <p:pic>
        <p:nvPicPr>
          <p:cNvPr id="141317" name="Picture 5" descr="pmwire1"/>
          <p:cNvPicPr>
            <a:picLocks noChangeAspect="1" noChangeArrowheads="1"/>
          </p:cNvPicPr>
          <p:nvPr/>
        </p:nvPicPr>
        <p:blipFill>
          <a:blip r:embed="rId3"/>
          <a:srcRect/>
          <a:stretch>
            <a:fillRect/>
          </a:stretch>
        </p:blipFill>
        <p:spPr bwMode="auto">
          <a:xfrm>
            <a:off x="1828800" y="4114800"/>
            <a:ext cx="2209800" cy="2598738"/>
          </a:xfrm>
          <a:prstGeom prst="rect">
            <a:avLst/>
          </a:prstGeom>
          <a:noFill/>
        </p:spPr>
      </p:pic>
      <p:pic>
        <p:nvPicPr>
          <p:cNvPr id="141318" name="Picture 6" descr="GOLD"/>
          <p:cNvPicPr>
            <a:picLocks noChangeAspect="1" noChangeArrowheads="1"/>
          </p:cNvPicPr>
          <p:nvPr/>
        </p:nvPicPr>
        <p:blipFill>
          <a:blip r:embed="rId4"/>
          <a:srcRect/>
          <a:stretch>
            <a:fillRect/>
          </a:stretch>
        </p:blipFill>
        <p:spPr bwMode="auto">
          <a:xfrm>
            <a:off x="5638800" y="4387850"/>
            <a:ext cx="3048000" cy="2470150"/>
          </a:xfrm>
          <a:prstGeom prst="rect">
            <a:avLst/>
          </a:prstGeom>
          <a:noFill/>
        </p:spPr>
      </p:pic>
      <p:pic>
        <p:nvPicPr>
          <p:cNvPr id="141320" name="Picture 8" descr="Austin"/>
          <p:cNvPicPr>
            <a:picLocks noChangeAspect="1" noChangeArrowheads="1"/>
          </p:cNvPicPr>
          <p:nvPr/>
        </p:nvPicPr>
        <p:blipFill>
          <a:blip r:embed="rId5"/>
          <a:srcRect/>
          <a:stretch>
            <a:fillRect/>
          </a:stretch>
        </p:blipFill>
        <p:spPr bwMode="auto">
          <a:xfrm>
            <a:off x="5181600" y="838200"/>
            <a:ext cx="3505200" cy="340518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CA"/>
              <a:t>Electrochemistry</a:t>
            </a:r>
          </a:p>
        </p:txBody>
      </p:sp>
      <p:sp>
        <p:nvSpPr>
          <p:cNvPr id="142339" name="Rectangle 3"/>
          <p:cNvSpPr>
            <a:spLocks noGrp="1" noChangeArrowheads="1"/>
          </p:cNvSpPr>
          <p:nvPr>
            <p:ph type="body" idx="1"/>
          </p:nvPr>
        </p:nvSpPr>
        <p:spPr>
          <a:xfrm>
            <a:off x="0" y="1600200"/>
            <a:ext cx="9144000" cy="5257800"/>
          </a:xfrm>
        </p:spPr>
        <p:txBody>
          <a:bodyPr/>
          <a:lstStyle/>
          <a:p>
            <a:pPr>
              <a:lnSpc>
                <a:spcPct val="80000"/>
              </a:lnSpc>
            </a:pPr>
            <a:r>
              <a:rPr lang="en-US" sz="2400" i="1"/>
              <a:t>The branch of chemistry which is concerned with the conversion of chemical energy to electrical energy, and vice versa</a:t>
            </a:r>
          </a:p>
          <a:p>
            <a:pPr>
              <a:lnSpc>
                <a:spcPct val="80000"/>
              </a:lnSpc>
            </a:pPr>
            <a:endParaRPr lang="en-US" sz="2400" i="1"/>
          </a:p>
          <a:p>
            <a:pPr>
              <a:lnSpc>
                <a:spcPct val="80000"/>
              </a:lnSpc>
            </a:pPr>
            <a:r>
              <a:rPr lang="en-CA" sz="2400"/>
              <a:t> </a:t>
            </a:r>
            <a:r>
              <a:rPr lang="en-US" sz="2400" b="1" i="1"/>
              <a:t>OXIDATION REACTION:</a:t>
            </a:r>
            <a:endParaRPr lang="en-US" sz="2400"/>
          </a:p>
          <a:p>
            <a:pPr>
              <a:lnSpc>
                <a:spcPct val="80000"/>
              </a:lnSpc>
              <a:buFontTx/>
              <a:buNone/>
            </a:pPr>
            <a:r>
              <a:rPr lang="en-US" sz="2400"/>
              <a:t>		A half-cell reaction in which electrons are lost from a 	species (the species gives off electrons).</a:t>
            </a:r>
            <a:br>
              <a:rPr lang="en-US" sz="2400"/>
            </a:br>
            <a:r>
              <a:rPr lang="en-US" sz="2400" i="1"/>
              <a:t/>
            </a:r>
            <a:br>
              <a:rPr lang="en-US" sz="2400" i="1"/>
            </a:br>
            <a:r>
              <a:rPr lang="en-US" sz="2400" b="1" i="1"/>
              <a:t>REDUCTION REACTION:</a:t>
            </a:r>
            <a:endParaRPr lang="en-US" sz="2400"/>
          </a:p>
          <a:p>
            <a:pPr>
              <a:lnSpc>
                <a:spcPct val="80000"/>
              </a:lnSpc>
              <a:buFontTx/>
              <a:buNone/>
            </a:pPr>
            <a:r>
              <a:rPr lang="en-US" sz="2400"/>
              <a:t>		A half-cell reaction in which a species gains electrons (the 	species accepts electrons).</a:t>
            </a:r>
          </a:p>
          <a:p>
            <a:pPr>
              <a:lnSpc>
                <a:spcPct val="80000"/>
              </a:lnSpc>
              <a:buFontTx/>
              <a:buNone/>
            </a:pPr>
            <a:endParaRPr lang="en-US" sz="2400"/>
          </a:p>
          <a:p>
            <a:pPr>
              <a:lnSpc>
                <a:spcPct val="80000"/>
              </a:lnSpc>
              <a:buFontTx/>
              <a:buNone/>
            </a:pPr>
            <a:r>
              <a:rPr lang="en-US" sz="2400"/>
              <a:t>LEO the lion says GER”</a:t>
            </a:r>
          </a:p>
          <a:p>
            <a:pPr algn="ctr">
              <a:lnSpc>
                <a:spcPct val="80000"/>
              </a:lnSpc>
              <a:buFontTx/>
              <a:buNone/>
            </a:pPr>
            <a:r>
              <a:rPr lang="en-US" sz="2400"/>
              <a:t>LEO → </a:t>
            </a:r>
            <a:r>
              <a:rPr lang="en-US" sz="2400" b="1"/>
              <a:t>L</a:t>
            </a:r>
            <a:r>
              <a:rPr lang="en-US" sz="2400"/>
              <a:t>ose </a:t>
            </a:r>
            <a:r>
              <a:rPr lang="en-US" sz="2400" b="1"/>
              <a:t>E</a:t>
            </a:r>
            <a:r>
              <a:rPr lang="en-US" sz="2400"/>
              <a:t>lectrons, </a:t>
            </a:r>
            <a:r>
              <a:rPr lang="en-US" sz="2400" b="1"/>
              <a:t>O</a:t>
            </a:r>
            <a:r>
              <a:rPr lang="en-US" sz="2400"/>
              <a:t>xidation</a:t>
            </a:r>
          </a:p>
          <a:p>
            <a:pPr algn="ctr">
              <a:lnSpc>
                <a:spcPct val="80000"/>
              </a:lnSpc>
              <a:buFontTx/>
              <a:buNone/>
            </a:pPr>
            <a:r>
              <a:rPr lang="en-US" sz="2400"/>
              <a:t>GER → </a:t>
            </a:r>
            <a:r>
              <a:rPr lang="en-US" sz="2400" b="1"/>
              <a:t>G</a:t>
            </a:r>
            <a:r>
              <a:rPr lang="en-US" sz="2400"/>
              <a:t>ain </a:t>
            </a:r>
            <a:r>
              <a:rPr lang="en-US" sz="2400" b="1"/>
              <a:t>E</a:t>
            </a:r>
            <a:r>
              <a:rPr lang="en-US" sz="2400"/>
              <a:t>lectrons, </a:t>
            </a:r>
            <a:r>
              <a:rPr lang="en-US" sz="2400" b="1"/>
              <a:t>R</a:t>
            </a:r>
            <a:r>
              <a:rPr lang="en-US" sz="2400"/>
              <a:t>eduction</a:t>
            </a:r>
            <a:endParaRPr lang="en-CA" sz="2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533400" y="274638"/>
            <a:ext cx="8153400" cy="2011362"/>
          </a:xfrm>
        </p:spPr>
        <p:txBody>
          <a:bodyPr/>
          <a:lstStyle/>
          <a:p>
            <a:r>
              <a:rPr lang="en-US" sz="4000"/>
              <a:t>For every </a:t>
            </a:r>
            <a:r>
              <a:rPr lang="en-US" sz="4000" i="1"/>
              <a:t>reduction</a:t>
            </a:r>
            <a:r>
              <a:rPr lang="en-US" sz="4000"/>
              <a:t> reaction there must be an accompanying </a:t>
            </a:r>
            <a:r>
              <a:rPr lang="en-US" sz="4000" i="1"/>
              <a:t>oxidation</a:t>
            </a:r>
            <a:r>
              <a:rPr lang="en-US" sz="4000"/>
              <a:t> reaction because…</a:t>
            </a:r>
            <a:endParaRPr lang="en-CA" sz="4000"/>
          </a:p>
        </p:txBody>
      </p:sp>
      <p:sp>
        <p:nvSpPr>
          <p:cNvPr id="150531" name="Rectangle 3"/>
          <p:cNvSpPr>
            <a:spLocks noGrp="1" noChangeArrowheads="1"/>
          </p:cNvSpPr>
          <p:nvPr>
            <p:ph type="body" idx="1"/>
          </p:nvPr>
        </p:nvSpPr>
        <p:spPr>
          <a:xfrm>
            <a:off x="457200" y="2514600"/>
            <a:ext cx="8229600" cy="3611563"/>
          </a:xfrm>
        </p:spPr>
        <p:txBody>
          <a:bodyPr/>
          <a:lstStyle/>
          <a:p>
            <a:pPr>
              <a:lnSpc>
                <a:spcPct val="80000"/>
              </a:lnSpc>
            </a:pPr>
            <a:r>
              <a:rPr lang="en-US" sz="2800" i="1"/>
              <a:t>We couldn’t have a substance accept electrons if there wasn’t a substance which would give off electrons in the first place!</a:t>
            </a:r>
          </a:p>
          <a:p>
            <a:pPr>
              <a:lnSpc>
                <a:spcPct val="80000"/>
              </a:lnSpc>
              <a:buFontTx/>
              <a:buNone/>
            </a:pPr>
            <a:endParaRPr lang="en-US" sz="2800"/>
          </a:p>
          <a:p>
            <a:pPr>
              <a:lnSpc>
                <a:spcPct val="80000"/>
              </a:lnSpc>
            </a:pPr>
            <a:r>
              <a:rPr lang="en-US" sz="2800"/>
              <a:t>A reaction involving the </a:t>
            </a:r>
            <a:r>
              <a:rPr lang="en-US" sz="2800" u="sng"/>
              <a:t>loss and gain</a:t>
            </a:r>
            <a:r>
              <a:rPr lang="en-US" sz="2800"/>
              <a:t> of electrons is called a reduction-oxidation reaction, or </a:t>
            </a:r>
            <a:r>
              <a:rPr lang="en-US" sz="2800" b="1"/>
              <a:t>REDOX</a:t>
            </a:r>
            <a:r>
              <a:rPr lang="en-US" sz="2800"/>
              <a:t> reaction.</a:t>
            </a:r>
            <a:br>
              <a:rPr lang="en-US" sz="2800"/>
            </a:br>
            <a:r>
              <a:rPr lang="en-US" sz="2800"/>
              <a:t/>
            </a:r>
            <a:br>
              <a:rPr lang="en-US" sz="2800"/>
            </a:br>
            <a:endParaRPr lang="en-CA"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r>
              <a:rPr lang="en-US"/>
              <a:t>In the reaction:</a:t>
            </a:r>
            <a:endParaRPr lang="en-CA"/>
          </a:p>
        </p:txBody>
      </p:sp>
      <p:sp>
        <p:nvSpPr>
          <p:cNvPr id="151555" name="Rectangle 3"/>
          <p:cNvSpPr>
            <a:spLocks noGrp="1" noChangeArrowheads="1"/>
          </p:cNvSpPr>
          <p:nvPr>
            <p:ph type="body" idx="1"/>
          </p:nvPr>
        </p:nvSpPr>
        <p:spPr/>
        <p:txBody>
          <a:bodyPr/>
          <a:lstStyle/>
          <a:p>
            <a:pPr algn="ctr">
              <a:lnSpc>
                <a:spcPct val="90000"/>
              </a:lnSpc>
              <a:buFontTx/>
              <a:buNone/>
            </a:pPr>
            <a:r>
              <a:rPr lang="en-US" sz="2400"/>
              <a:t>2 Ag</a:t>
            </a:r>
            <a:r>
              <a:rPr lang="en-US" sz="2400" baseline="30000"/>
              <a:t>+</a:t>
            </a:r>
            <a:r>
              <a:rPr lang="en-US" sz="2400" i="1"/>
              <a:t>(aq) </a:t>
            </a:r>
            <a:r>
              <a:rPr lang="en-US" sz="2400"/>
              <a:t>+ Cu</a:t>
            </a:r>
            <a:r>
              <a:rPr lang="en-US" sz="2400" i="1"/>
              <a:t>(s)</a:t>
            </a:r>
            <a:r>
              <a:rPr lang="en-US" sz="2400"/>
              <a:t> → 2 Ag</a:t>
            </a:r>
            <a:r>
              <a:rPr lang="en-US" sz="2400" i="1"/>
              <a:t>(s) </a:t>
            </a:r>
            <a:r>
              <a:rPr lang="en-US" sz="2400"/>
              <a:t>+ Cu</a:t>
            </a:r>
            <a:r>
              <a:rPr lang="en-US" sz="2400" baseline="30000"/>
              <a:t>2+</a:t>
            </a:r>
            <a:r>
              <a:rPr lang="en-US" sz="2400" i="1"/>
              <a:t>(aq)</a:t>
            </a:r>
          </a:p>
          <a:p>
            <a:pPr algn="ctr">
              <a:lnSpc>
                <a:spcPct val="90000"/>
              </a:lnSpc>
              <a:buFontTx/>
              <a:buNone/>
            </a:pPr>
            <a:endParaRPr lang="en-US" sz="2400"/>
          </a:p>
          <a:p>
            <a:pPr>
              <a:lnSpc>
                <a:spcPct val="90000"/>
              </a:lnSpc>
            </a:pPr>
            <a:r>
              <a:rPr lang="en-US" sz="2400"/>
              <a:t>Ag+ is the “agent” which causes Cu</a:t>
            </a:r>
            <a:r>
              <a:rPr lang="en-US" sz="2400" i="1"/>
              <a:t> (s)</a:t>
            </a:r>
            <a:r>
              <a:rPr lang="en-US" sz="2400"/>
              <a:t> to become oxidized. Ag+ is called the </a:t>
            </a:r>
            <a:r>
              <a:rPr lang="en-US" sz="2400" b="1"/>
              <a:t>OXIDIZING AGENT</a:t>
            </a:r>
            <a:r>
              <a:rPr lang="en-US" sz="2400"/>
              <a:t>. </a:t>
            </a:r>
          </a:p>
          <a:p>
            <a:pPr>
              <a:lnSpc>
                <a:spcPct val="90000"/>
              </a:lnSpc>
              <a:buFontTx/>
              <a:buNone/>
            </a:pPr>
            <a:endParaRPr lang="en-US" sz="2400"/>
          </a:p>
          <a:p>
            <a:pPr>
              <a:lnSpc>
                <a:spcPct val="90000"/>
              </a:lnSpc>
            </a:pPr>
            <a:r>
              <a:rPr lang="en-US" sz="2400"/>
              <a:t>Cu</a:t>
            </a:r>
            <a:r>
              <a:rPr lang="en-US" sz="2400" i="1"/>
              <a:t>(s)</a:t>
            </a:r>
            <a:r>
              <a:rPr lang="en-US" sz="2400"/>
              <a:t> is the “agent” which causes Ag+ to become reduced. Cu</a:t>
            </a:r>
            <a:r>
              <a:rPr lang="en-US" sz="2400" i="1"/>
              <a:t>(s)</a:t>
            </a:r>
            <a:r>
              <a:rPr lang="en-US" sz="2400"/>
              <a:t> is called the </a:t>
            </a:r>
            <a:r>
              <a:rPr lang="en-US" sz="2400" b="1"/>
              <a:t>REDUCING AGENT</a:t>
            </a:r>
            <a:r>
              <a:rPr lang="en-US" sz="2400"/>
              <a:t>.</a:t>
            </a:r>
          </a:p>
          <a:p>
            <a:pPr>
              <a:lnSpc>
                <a:spcPct val="90000"/>
              </a:lnSpc>
              <a:buFontTx/>
              <a:buNone/>
            </a:pPr>
            <a:endParaRPr lang="en-US" sz="2400" b="1" u="sng"/>
          </a:p>
          <a:p>
            <a:pPr>
              <a:lnSpc>
                <a:spcPct val="90000"/>
              </a:lnSpc>
              <a:buFontTx/>
              <a:buNone/>
            </a:pPr>
            <a:endParaRPr lang="en-US" sz="2400" b="1" u="sng"/>
          </a:p>
          <a:p>
            <a:pPr>
              <a:lnSpc>
                <a:spcPct val="90000"/>
              </a:lnSpc>
              <a:buFontTx/>
              <a:buNone/>
            </a:pPr>
            <a:r>
              <a:rPr lang="en-US" sz="2400" b="1" u="sng"/>
              <a:t>NOTE</a:t>
            </a:r>
            <a:r>
              <a:rPr lang="en-US" sz="2400"/>
              <a:t>: 	The </a:t>
            </a:r>
            <a:r>
              <a:rPr lang="en-US" sz="2400" b="1"/>
              <a:t>OXIDIZING AGENT</a:t>
            </a:r>
            <a:r>
              <a:rPr lang="en-US" sz="2400"/>
              <a:t> is itself </a:t>
            </a:r>
            <a:r>
              <a:rPr lang="en-US" sz="2400" b="1"/>
              <a:t>REDUCED</a:t>
            </a:r>
            <a:r>
              <a:rPr lang="en-US" sz="2400"/>
              <a:t>.</a:t>
            </a:r>
            <a:br>
              <a:rPr lang="en-US" sz="2400"/>
            </a:br>
            <a:r>
              <a:rPr lang="en-US" sz="2400"/>
              <a:t>		The </a:t>
            </a:r>
            <a:r>
              <a:rPr lang="en-US" sz="2400" b="1"/>
              <a:t>REDUCING AGENT</a:t>
            </a:r>
            <a:r>
              <a:rPr lang="en-US" sz="2400"/>
              <a:t> is itself </a:t>
            </a:r>
            <a:r>
              <a:rPr lang="en-US" sz="2400" b="1"/>
              <a:t>OXIDIZED</a:t>
            </a:r>
            <a:r>
              <a:rPr lang="en-US" sz="2400"/>
              <a:t>.</a:t>
            </a:r>
            <a:r>
              <a:rPr lang="en-CA" sz="2400"/>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p:txBody>
          <a:bodyPr/>
          <a:lstStyle/>
          <a:p>
            <a:r>
              <a:rPr lang="en-US" i="1" u="sng"/>
              <a:t>For Example:</a:t>
            </a:r>
            <a:endParaRPr lang="en-CA" i="1" u="sng"/>
          </a:p>
        </p:txBody>
      </p:sp>
      <p:sp>
        <p:nvSpPr>
          <p:cNvPr id="152579" name="Rectangle 3"/>
          <p:cNvSpPr>
            <a:spLocks noGrp="1" noChangeArrowheads="1"/>
          </p:cNvSpPr>
          <p:nvPr>
            <p:ph type="body" idx="1"/>
          </p:nvPr>
        </p:nvSpPr>
        <p:spPr>
          <a:xfrm>
            <a:off x="0" y="1600200"/>
            <a:ext cx="9144000" cy="5257800"/>
          </a:xfrm>
        </p:spPr>
        <p:txBody>
          <a:bodyPr/>
          <a:lstStyle/>
          <a:p>
            <a:pPr>
              <a:lnSpc>
                <a:spcPct val="80000"/>
              </a:lnSpc>
              <a:buFontTx/>
              <a:buNone/>
            </a:pPr>
            <a:r>
              <a:rPr lang="en-US" sz="2000"/>
              <a:t>In the reaction: </a:t>
            </a:r>
          </a:p>
          <a:p>
            <a:pPr algn="ctr">
              <a:lnSpc>
                <a:spcPct val="80000"/>
              </a:lnSpc>
              <a:buFontTx/>
              <a:buNone/>
            </a:pPr>
            <a:r>
              <a:rPr lang="en-US" sz="2000"/>
              <a:t>Zn</a:t>
            </a:r>
            <a:r>
              <a:rPr lang="en-US" sz="2000" i="1"/>
              <a:t>(s) </a:t>
            </a:r>
            <a:r>
              <a:rPr lang="en-US" sz="2000"/>
              <a:t>+ I</a:t>
            </a:r>
            <a:r>
              <a:rPr lang="en-US" sz="2000" baseline="-18000"/>
              <a:t>2</a:t>
            </a:r>
            <a:r>
              <a:rPr lang="en-US" sz="2000"/>
              <a:t> </a:t>
            </a:r>
            <a:r>
              <a:rPr lang="en-US" sz="2000" i="1"/>
              <a:t>(s) </a:t>
            </a:r>
            <a:r>
              <a:rPr lang="en-US" sz="2000"/>
              <a:t>→ Zn2+</a:t>
            </a:r>
            <a:r>
              <a:rPr lang="en-US" sz="2000" i="1"/>
              <a:t>(aq) </a:t>
            </a:r>
            <a:r>
              <a:rPr lang="en-US" sz="2000"/>
              <a:t>+ 2 I-</a:t>
            </a:r>
            <a:r>
              <a:rPr lang="en-US" sz="2000" i="1"/>
              <a:t>(aq)</a:t>
            </a:r>
          </a:p>
          <a:p>
            <a:pPr algn="ctr">
              <a:lnSpc>
                <a:spcPct val="80000"/>
              </a:lnSpc>
              <a:buFontTx/>
              <a:buNone/>
            </a:pPr>
            <a:endParaRPr lang="en-US" sz="2000"/>
          </a:p>
          <a:p>
            <a:pPr>
              <a:lnSpc>
                <a:spcPct val="80000"/>
              </a:lnSpc>
            </a:pPr>
            <a:r>
              <a:rPr lang="en-US" sz="2000"/>
              <a:t>The half-cell reactions are:</a:t>
            </a:r>
          </a:p>
          <a:p>
            <a:pPr>
              <a:lnSpc>
                <a:spcPct val="80000"/>
              </a:lnSpc>
            </a:pPr>
            <a:endParaRPr lang="en-US" sz="2000"/>
          </a:p>
          <a:p>
            <a:pPr algn="ctr">
              <a:lnSpc>
                <a:spcPct val="80000"/>
              </a:lnSpc>
              <a:buFontTx/>
              <a:buNone/>
            </a:pPr>
            <a:r>
              <a:rPr lang="en-US" sz="2000"/>
              <a:t>Zn</a:t>
            </a:r>
            <a:r>
              <a:rPr lang="en-US" sz="2000" i="1"/>
              <a:t>(s) </a:t>
            </a:r>
            <a:r>
              <a:rPr lang="en-US" sz="2000"/>
              <a:t>→ Zn2+</a:t>
            </a:r>
            <a:r>
              <a:rPr lang="en-US" sz="2000" i="1"/>
              <a:t>(aq) </a:t>
            </a:r>
            <a:r>
              <a:rPr lang="en-US" sz="2000"/>
              <a:t>+ 2 e-</a:t>
            </a:r>
          </a:p>
          <a:p>
            <a:pPr algn="ctr">
              <a:lnSpc>
                <a:spcPct val="80000"/>
              </a:lnSpc>
              <a:buFontTx/>
              <a:buNone/>
            </a:pPr>
            <a:r>
              <a:rPr lang="en-US" sz="2000"/>
              <a:t>I</a:t>
            </a:r>
            <a:r>
              <a:rPr lang="en-US" sz="2000" baseline="-18000"/>
              <a:t>2</a:t>
            </a:r>
            <a:r>
              <a:rPr lang="en-US" sz="2000" i="1"/>
              <a:t>(s) </a:t>
            </a:r>
            <a:r>
              <a:rPr lang="en-US" sz="2000"/>
              <a:t>+ 2 e- → 2 I-</a:t>
            </a:r>
            <a:r>
              <a:rPr lang="en-US" sz="2000" i="1"/>
              <a:t>(aq)</a:t>
            </a:r>
          </a:p>
          <a:p>
            <a:pPr algn="ctr">
              <a:lnSpc>
                <a:spcPct val="80000"/>
              </a:lnSpc>
              <a:buFontTx/>
              <a:buNone/>
            </a:pPr>
            <a:endParaRPr lang="en-US" sz="2000"/>
          </a:p>
          <a:p>
            <a:pPr>
              <a:lnSpc>
                <a:spcPct val="80000"/>
              </a:lnSpc>
            </a:pPr>
            <a:r>
              <a:rPr lang="en-US" sz="2000"/>
              <a:t>The Zn</a:t>
            </a:r>
            <a:r>
              <a:rPr lang="en-US" sz="2000" i="1"/>
              <a:t>(s)</a:t>
            </a:r>
            <a:r>
              <a:rPr lang="en-US" sz="2000"/>
              <a:t> </a:t>
            </a:r>
            <a:r>
              <a:rPr lang="en-US" sz="2000" i="1"/>
              <a:t>loses electrons</a:t>
            </a:r>
            <a:r>
              <a:rPr lang="en-US" sz="2000"/>
              <a:t> and is being </a:t>
            </a:r>
            <a:r>
              <a:rPr lang="en-US" sz="2000" b="1"/>
              <a:t>OXIDIZED</a:t>
            </a:r>
            <a:r>
              <a:rPr lang="en-US" sz="2000"/>
              <a:t>.</a:t>
            </a:r>
          </a:p>
          <a:p>
            <a:pPr>
              <a:lnSpc>
                <a:spcPct val="80000"/>
              </a:lnSpc>
              <a:buFontTx/>
              <a:buNone/>
            </a:pPr>
            <a:endParaRPr lang="en-US" sz="2000"/>
          </a:p>
          <a:p>
            <a:pPr>
              <a:lnSpc>
                <a:spcPct val="80000"/>
              </a:lnSpc>
            </a:pPr>
            <a:r>
              <a:rPr lang="en-US" sz="2000"/>
              <a:t>The I</a:t>
            </a:r>
            <a:r>
              <a:rPr lang="en-US" sz="2000" baseline="-18000"/>
              <a:t>2</a:t>
            </a:r>
            <a:r>
              <a:rPr lang="en-US" sz="2000" i="1"/>
              <a:t>(s)</a:t>
            </a:r>
            <a:r>
              <a:rPr lang="en-US" sz="2000"/>
              <a:t> </a:t>
            </a:r>
            <a:r>
              <a:rPr lang="en-US" sz="2000" i="1"/>
              <a:t>gains electrons</a:t>
            </a:r>
            <a:r>
              <a:rPr lang="en-US" sz="2000"/>
              <a:t> and is being </a:t>
            </a:r>
            <a:r>
              <a:rPr lang="en-US" sz="2000" b="1"/>
              <a:t>REDUCED</a:t>
            </a:r>
            <a:r>
              <a:rPr lang="en-US" sz="2000"/>
              <a:t>.</a:t>
            </a:r>
          </a:p>
          <a:p>
            <a:pPr>
              <a:lnSpc>
                <a:spcPct val="80000"/>
              </a:lnSpc>
              <a:buFontTx/>
              <a:buNone/>
            </a:pPr>
            <a:endParaRPr lang="en-US" sz="2000"/>
          </a:p>
          <a:p>
            <a:pPr>
              <a:lnSpc>
                <a:spcPct val="80000"/>
              </a:lnSpc>
            </a:pPr>
            <a:r>
              <a:rPr lang="en-US" sz="2000"/>
              <a:t>Since Zn</a:t>
            </a:r>
            <a:r>
              <a:rPr lang="en-US" sz="2000" i="1"/>
              <a:t>(s)</a:t>
            </a:r>
            <a:r>
              <a:rPr lang="en-US" sz="2000"/>
              <a:t> is oxidized, then Zn</a:t>
            </a:r>
            <a:r>
              <a:rPr lang="en-US" sz="2000" i="1"/>
              <a:t>(s)</a:t>
            </a:r>
            <a:r>
              <a:rPr lang="en-US" sz="2000"/>
              <a:t> is the </a:t>
            </a:r>
            <a:r>
              <a:rPr lang="en-US" sz="2000" b="1"/>
              <a:t>REDUCING AGENT</a:t>
            </a:r>
            <a:r>
              <a:rPr lang="en-US" sz="2000"/>
              <a:t>.</a:t>
            </a:r>
          </a:p>
          <a:p>
            <a:pPr>
              <a:lnSpc>
                <a:spcPct val="80000"/>
              </a:lnSpc>
              <a:buFontTx/>
              <a:buNone/>
            </a:pPr>
            <a:endParaRPr lang="en-US" sz="2000"/>
          </a:p>
          <a:p>
            <a:pPr>
              <a:lnSpc>
                <a:spcPct val="80000"/>
              </a:lnSpc>
            </a:pPr>
            <a:r>
              <a:rPr lang="en-US" sz="2000"/>
              <a:t>Since I</a:t>
            </a:r>
            <a:r>
              <a:rPr lang="en-US" sz="2000" baseline="-18000"/>
              <a:t>2</a:t>
            </a:r>
            <a:r>
              <a:rPr lang="en-US" sz="2000"/>
              <a:t> </a:t>
            </a:r>
            <a:r>
              <a:rPr lang="en-US" sz="2000" i="1"/>
              <a:t>(s)</a:t>
            </a:r>
            <a:r>
              <a:rPr lang="en-US" sz="2000"/>
              <a:t> is reduced, then I</a:t>
            </a:r>
            <a:r>
              <a:rPr lang="en-US" sz="2000" baseline="-18000"/>
              <a:t>2</a:t>
            </a:r>
            <a:r>
              <a:rPr lang="en-US" sz="2000"/>
              <a:t> </a:t>
            </a:r>
            <a:r>
              <a:rPr lang="en-US" sz="2000" i="1"/>
              <a:t>(s)</a:t>
            </a:r>
            <a:r>
              <a:rPr lang="en-US" sz="2000"/>
              <a:t> is the </a:t>
            </a:r>
            <a:r>
              <a:rPr lang="en-US" sz="2000" b="1"/>
              <a:t>OXIDIZING AGENT</a:t>
            </a:r>
            <a:r>
              <a:rPr lang="en-US" sz="2000"/>
              <a:t>.</a:t>
            </a:r>
            <a:r>
              <a:rPr lang="en-CA" sz="200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54" name="Picture 2" descr="j0299125"/>
          <p:cNvPicPr>
            <a:picLocks noChangeAspect="1" noChangeArrowheads="1"/>
          </p:cNvPicPr>
          <p:nvPr/>
        </p:nvPicPr>
        <p:blipFill>
          <a:blip r:embed="rId2">
            <a:grayscl/>
          </a:blip>
          <a:srcRect/>
          <a:stretch>
            <a:fillRect/>
          </a:stretch>
        </p:blipFill>
        <p:spPr bwMode="auto">
          <a:xfrm>
            <a:off x="2286000" y="3429000"/>
            <a:ext cx="4343400" cy="3040063"/>
          </a:xfrm>
          <a:prstGeom prst="rect">
            <a:avLst/>
          </a:prstGeom>
          <a:noFill/>
        </p:spPr>
      </p:pic>
      <p:sp>
        <p:nvSpPr>
          <p:cNvPr id="253955" name="Rectangle 3"/>
          <p:cNvSpPr>
            <a:spLocks noGrp="1" noChangeArrowheads="1"/>
          </p:cNvSpPr>
          <p:nvPr>
            <p:ph type="title"/>
          </p:nvPr>
        </p:nvSpPr>
        <p:spPr/>
        <p:txBody>
          <a:bodyPr/>
          <a:lstStyle/>
          <a:p>
            <a:r>
              <a:rPr lang="en-US"/>
              <a:t>Homework….</a:t>
            </a:r>
          </a:p>
        </p:txBody>
      </p:sp>
      <p:sp>
        <p:nvSpPr>
          <p:cNvPr id="253956" name="Rectangle 4"/>
          <p:cNvSpPr>
            <a:spLocks noGrp="1" noChangeArrowheads="1"/>
          </p:cNvSpPr>
          <p:nvPr>
            <p:ph type="body" idx="1"/>
          </p:nvPr>
        </p:nvSpPr>
        <p:spPr/>
        <p:txBody>
          <a:bodyPr/>
          <a:lstStyle/>
          <a:p>
            <a:r>
              <a:rPr lang="en-US"/>
              <a:t>Read SWB pages 189 -192</a:t>
            </a:r>
          </a:p>
          <a:p>
            <a:r>
              <a:rPr lang="en-US"/>
              <a:t>Do exercises #1-2 page 192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r>
              <a:rPr lang="en-CA"/>
              <a:t>Unit 5 Part 1</a:t>
            </a:r>
          </a:p>
        </p:txBody>
      </p:sp>
      <p:sp>
        <p:nvSpPr>
          <p:cNvPr id="143363" name="Rectangle 3"/>
          <p:cNvSpPr>
            <a:spLocks noGrp="1" noChangeArrowheads="1"/>
          </p:cNvSpPr>
          <p:nvPr>
            <p:ph type="body" idx="1"/>
          </p:nvPr>
        </p:nvSpPr>
        <p:spPr>
          <a:xfrm>
            <a:off x="0" y="1600200"/>
            <a:ext cx="9144000" cy="5257800"/>
          </a:xfrm>
        </p:spPr>
        <p:txBody>
          <a:bodyPr/>
          <a:lstStyle/>
          <a:p>
            <a:r>
              <a:rPr lang="en-CA"/>
              <a:t>By the end of Part 1, students will be able to describe the essential components of reacting systems that involve electron transfer, determine the stoichiometry of redox reactions by balancing redox reactions, and apply their findings to perform redox titrations. </a:t>
            </a:r>
          </a:p>
          <a:p>
            <a:pPr>
              <a:buFontTx/>
              <a:buNone/>
            </a:pPr>
            <a:r>
              <a:rPr lang="en-CA" b="1" i="1"/>
              <a:t>Vocabulary</a:t>
            </a:r>
            <a:endParaRPr lang="en-CA"/>
          </a:p>
          <a:p>
            <a:r>
              <a:rPr lang="en-CA"/>
              <a:t>half-reaction, oxidation, oxidation number, oxidizing agent, redox reaction, redox titration, reducing agent, reduction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ElectroChem Intro Video</a:t>
            </a:r>
          </a:p>
        </p:txBody>
      </p:sp>
      <p:sp>
        <p:nvSpPr>
          <p:cNvPr id="4099" name="Rectangle 3"/>
          <p:cNvSpPr>
            <a:spLocks noGrp="1" noChangeArrowheads="1"/>
          </p:cNvSpPr>
          <p:nvPr>
            <p:ph type="body" idx="1"/>
          </p:nvPr>
        </p:nvSpPr>
        <p:spPr/>
        <p:txBody>
          <a:bodyPr/>
          <a:lstStyle/>
          <a:p>
            <a:r>
              <a:rPr lang="en-US">
                <a:hlinkClick r:id="rId2"/>
              </a:rPr>
              <a:t>http://www.youtube.com/watch?v=kfgtU9DDvdY</a:t>
            </a:r>
            <a:endParaRPr lang="en-US"/>
          </a:p>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CA"/>
              <a:t>5.1 Introduction</a:t>
            </a:r>
          </a:p>
        </p:txBody>
      </p:sp>
      <p:sp>
        <p:nvSpPr>
          <p:cNvPr id="117763" name="Rectangle 3"/>
          <p:cNvSpPr>
            <a:spLocks noGrp="1" noChangeArrowheads="1"/>
          </p:cNvSpPr>
          <p:nvPr>
            <p:ph type="body" idx="1"/>
          </p:nvPr>
        </p:nvSpPr>
        <p:spPr/>
        <p:txBody>
          <a:bodyPr/>
          <a:lstStyle/>
          <a:p>
            <a:pPr>
              <a:lnSpc>
                <a:spcPct val="90000"/>
              </a:lnSpc>
              <a:buFontTx/>
              <a:buNone/>
            </a:pPr>
            <a:r>
              <a:rPr lang="en-CA"/>
              <a:t>What we need to learn…</a:t>
            </a:r>
          </a:p>
          <a:p>
            <a:pPr>
              <a:lnSpc>
                <a:spcPct val="90000"/>
              </a:lnSpc>
              <a:buFontTx/>
              <a:buNone/>
            </a:pPr>
            <a:endParaRPr lang="en-CA"/>
          </a:p>
          <a:p>
            <a:pPr>
              <a:lnSpc>
                <a:spcPct val="90000"/>
              </a:lnSpc>
            </a:pPr>
            <a:r>
              <a:rPr lang="en-CA"/>
              <a:t>define and identify</a:t>
            </a:r>
          </a:p>
          <a:p>
            <a:pPr lvl="1">
              <a:lnSpc>
                <a:spcPct val="90000"/>
              </a:lnSpc>
            </a:pPr>
            <a:r>
              <a:rPr lang="en-CA"/>
              <a:t>oxidation </a:t>
            </a:r>
          </a:p>
          <a:p>
            <a:pPr lvl="1">
              <a:lnSpc>
                <a:spcPct val="90000"/>
              </a:lnSpc>
            </a:pPr>
            <a:r>
              <a:rPr lang="en-CA"/>
              <a:t>reduction </a:t>
            </a:r>
          </a:p>
          <a:p>
            <a:pPr lvl="1">
              <a:lnSpc>
                <a:spcPct val="90000"/>
              </a:lnSpc>
            </a:pPr>
            <a:r>
              <a:rPr lang="en-CA"/>
              <a:t>oxidizing agent </a:t>
            </a:r>
          </a:p>
          <a:p>
            <a:pPr lvl="1">
              <a:lnSpc>
                <a:spcPct val="90000"/>
              </a:lnSpc>
            </a:pPr>
            <a:r>
              <a:rPr lang="en-CA"/>
              <a:t>reducing agent </a:t>
            </a:r>
          </a:p>
          <a:p>
            <a:pPr lvl="1">
              <a:lnSpc>
                <a:spcPct val="90000"/>
              </a:lnSpc>
            </a:pPr>
            <a:r>
              <a:rPr lang="en-CA"/>
              <a:t>half-reaction </a:t>
            </a:r>
          </a:p>
          <a:p>
            <a:pPr>
              <a:lnSpc>
                <a:spcPct val="90000"/>
              </a:lnSpc>
            </a:pPr>
            <a:r>
              <a:rPr lang="en-CA"/>
              <a:t>redox reaction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4" name="Rectangle 4"/>
          <p:cNvSpPr>
            <a:spLocks noGrp="1" noChangeArrowheads="1"/>
          </p:cNvSpPr>
          <p:nvPr>
            <p:ph type="ctrTitle"/>
          </p:nvPr>
        </p:nvSpPr>
        <p:spPr>
          <a:xfrm>
            <a:off x="685800" y="381000"/>
            <a:ext cx="7848600" cy="5257800"/>
          </a:xfrm>
        </p:spPr>
        <p:txBody>
          <a:bodyPr/>
          <a:lstStyle/>
          <a:p>
            <a:r>
              <a:rPr lang="en-CA" sz="7200">
                <a:latin typeface="Matisse ITC" pitchFamily="82" charset="0"/>
              </a:rPr>
              <a:t>What </a:t>
            </a:r>
            <a:br>
              <a:rPr lang="en-CA" sz="7200">
                <a:latin typeface="Matisse ITC" pitchFamily="82" charset="0"/>
              </a:rPr>
            </a:br>
            <a:r>
              <a:rPr lang="en-CA" sz="7200">
                <a:latin typeface="Matisse ITC" pitchFamily="82" charset="0"/>
              </a:rPr>
              <a:t>IS </a:t>
            </a:r>
            <a:br>
              <a:rPr lang="en-CA" sz="7200">
                <a:latin typeface="Matisse ITC" pitchFamily="82" charset="0"/>
              </a:rPr>
            </a:br>
            <a:r>
              <a:rPr lang="en-CA" sz="7200">
                <a:latin typeface="Matisse ITC" pitchFamily="82" charset="0"/>
              </a:rPr>
              <a:t>ELECTROCHEMISYTY</a:t>
            </a:r>
            <a:br>
              <a:rPr lang="en-CA" sz="7200">
                <a:latin typeface="Matisse ITC" pitchFamily="82" charset="0"/>
              </a:rPr>
            </a:br>
            <a:r>
              <a:rPr lang="en-CA" sz="7200">
                <a:latin typeface="Matisse ITC" pitchFamily="82" charset="0"/>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218" name="Picture 2" descr="baterries"/>
          <p:cNvPicPr>
            <a:picLocks noChangeAspect="1" noChangeArrowheads="1"/>
          </p:cNvPicPr>
          <p:nvPr/>
        </p:nvPicPr>
        <p:blipFill>
          <a:blip r:embed="rId2"/>
          <a:srcRect/>
          <a:stretch>
            <a:fillRect/>
          </a:stretch>
        </p:blipFill>
        <p:spPr bwMode="auto">
          <a:xfrm>
            <a:off x="-304800" y="-57150"/>
            <a:ext cx="9677400" cy="7253288"/>
          </a:xfrm>
          <a:prstGeom prst="rect">
            <a:avLst/>
          </a:prstGeom>
          <a:noFill/>
        </p:spPr>
      </p:pic>
      <p:sp>
        <p:nvSpPr>
          <p:cNvPr id="137219" name="Text Box 3"/>
          <p:cNvSpPr txBox="1">
            <a:spLocks noChangeArrowheads="1"/>
          </p:cNvSpPr>
          <p:nvPr/>
        </p:nvSpPr>
        <p:spPr bwMode="auto">
          <a:xfrm>
            <a:off x="-457200" y="0"/>
            <a:ext cx="5791200" cy="823913"/>
          </a:xfrm>
          <a:prstGeom prst="rect">
            <a:avLst/>
          </a:prstGeom>
          <a:noFill/>
          <a:ln w="9525">
            <a:noFill/>
            <a:miter lim="800000"/>
            <a:headEnd/>
            <a:tailEnd/>
          </a:ln>
          <a:effectLst/>
        </p:spPr>
        <p:txBody>
          <a:bodyPr>
            <a:spAutoFit/>
          </a:bodyPr>
          <a:lstStyle/>
          <a:p>
            <a:pPr algn="ctr">
              <a:spcBef>
                <a:spcPct val="50000"/>
              </a:spcBef>
            </a:pPr>
            <a:r>
              <a:rPr lang="en-US" sz="4800" b="1">
                <a:solidFill>
                  <a:schemeClr val="bg1"/>
                </a:solidFill>
                <a:latin typeface="Times New Roman" pitchFamily="18" charset="0"/>
              </a:rPr>
              <a:t>Battery Reactions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242" name="Picture 2" descr="Untitled-1 copy"/>
          <p:cNvPicPr>
            <a:picLocks noChangeAspect="1" noChangeArrowheads="1"/>
          </p:cNvPicPr>
          <p:nvPr/>
        </p:nvPicPr>
        <p:blipFill>
          <a:blip r:embed="rId2"/>
          <a:srcRect/>
          <a:stretch>
            <a:fillRect/>
          </a:stretch>
        </p:blipFill>
        <p:spPr bwMode="auto">
          <a:xfrm>
            <a:off x="0" y="0"/>
            <a:ext cx="9286875" cy="6959600"/>
          </a:xfrm>
          <a:prstGeom prst="rect">
            <a:avLst/>
          </a:prstGeom>
          <a:noFill/>
        </p:spPr>
      </p:pic>
      <p:sp>
        <p:nvSpPr>
          <p:cNvPr id="138243" name="Text Box 3"/>
          <p:cNvSpPr txBox="1">
            <a:spLocks noChangeArrowheads="1"/>
          </p:cNvSpPr>
          <p:nvPr/>
        </p:nvSpPr>
        <p:spPr bwMode="auto">
          <a:xfrm>
            <a:off x="0" y="838200"/>
            <a:ext cx="3581400" cy="823913"/>
          </a:xfrm>
          <a:prstGeom prst="rect">
            <a:avLst/>
          </a:prstGeom>
          <a:noFill/>
          <a:ln w="9525">
            <a:noFill/>
            <a:miter lim="800000"/>
            <a:headEnd/>
            <a:tailEnd/>
          </a:ln>
          <a:effectLst/>
        </p:spPr>
        <p:txBody>
          <a:bodyPr>
            <a:spAutoFit/>
          </a:bodyPr>
          <a:lstStyle/>
          <a:p>
            <a:pPr algn="ctr">
              <a:spcBef>
                <a:spcPct val="50000"/>
              </a:spcBef>
            </a:pPr>
            <a:r>
              <a:rPr lang="en-US" sz="4800" b="1">
                <a:solidFill>
                  <a:schemeClr val="bg1"/>
                </a:solidFill>
                <a:latin typeface="Times New Roman" pitchFamily="18" charset="0"/>
              </a:rPr>
              <a:t>Corrosion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6" name="Picture 2" descr="Fastcat-side"/>
          <p:cNvPicPr>
            <a:picLocks noChangeAspect="1" noChangeArrowheads="1"/>
          </p:cNvPicPr>
          <p:nvPr/>
        </p:nvPicPr>
        <p:blipFill>
          <a:blip r:embed="rId2"/>
          <a:srcRect/>
          <a:stretch>
            <a:fillRect/>
          </a:stretch>
        </p:blipFill>
        <p:spPr bwMode="auto">
          <a:xfrm>
            <a:off x="0" y="0"/>
            <a:ext cx="9372600" cy="7358063"/>
          </a:xfrm>
          <a:prstGeom prst="rect">
            <a:avLst/>
          </a:prstGeom>
          <a:noFill/>
        </p:spPr>
      </p:pic>
      <p:sp>
        <p:nvSpPr>
          <p:cNvPr id="139267" name="Text Box 3"/>
          <p:cNvSpPr txBox="1">
            <a:spLocks noChangeArrowheads="1"/>
          </p:cNvSpPr>
          <p:nvPr/>
        </p:nvSpPr>
        <p:spPr bwMode="auto">
          <a:xfrm>
            <a:off x="1905000" y="762000"/>
            <a:ext cx="5562600" cy="762000"/>
          </a:xfrm>
          <a:prstGeom prst="rect">
            <a:avLst/>
          </a:prstGeom>
          <a:noFill/>
          <a:ln w="9525">
            <a:noFill/>
            <a:miter lim="800000"/>
            <a:headEnd/>
            <a:tailEnd/>
          </a:ln>
          <a:effectLst/>
        </p:spPr>
        <p:txBody>
          <a:bodyPr>
            <a:spAutoFit/>
          </a:bodyPr>
          <a:lstStyle/>
          <a:p>
            <a:pPr algn="ctr">
              <a:spcBef>
                <a:spcPct val="50000"/>
              </a:spcBef>
            </a:pPr>
            <a:r>
              <a:rPr lang="en-US" sz="4400" b="1">
                <a:solidFill>
                  <a:srgbClr val="CC3300"/>
                </a:solidFill>
                <a:latin typeface="Times New Roman" pitchFamily="18" charset="0"/>
              </a:rPr>
              <a:t>Preventing Corrosion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ext Box 2"/>
          <p:cNvSpPr txBox="1">
            <a:spLocks noChangeArrowheads="1"/>
          </p:cNvSpPr>
          <p:nvPr/>
        </p:nvSpPr>
        <p:spPr bwMode="auto">
          <a:xfrm>
            <a:off x="304800" y="152400"/>
            <a:ext cx="8382000" cy="762000"/>
          </a:xfrm>
          <a:prstGeom prst="rect">
            <a:avLst/>
          </a:prstGeom>
          <a:noFill/>
          <a:ln w="9525">
            <a:noFill/>
            <a:miter lim="800000"/>
            <a:headEnd/>
            <a:tailEnd/>
          </a:ln>
          <a:effectLst/>
        </p:spPr>
        <p:txBody>
          <a:bodyPr>
            <a:spAutoFit/>
          </a:bodyPr>
          <a:lstStyle/>
          <a:p>
            <a:pPr algn="ctr">
              <a:spcBef>
                <a:spcPct val="50000"/>
              </a:spcBef>
            </a:pPr>
            <a:r>
              <a:rPr lang="en-US" sz="4400" b="1">
                <a:latin typeface="Times New Roman" pitchFamily="18" charset="0"/>
              </a:rPr>
              <a:t>Electroplating</a:t>
            </a:r>
          </a:p>
        </p:txBody>
      </p:sp>
      <p:sp>
        <p:nvSpPr>
          <p:cNvPr id="140291" name="Rectangle 3"/>
          <p:cNvSpPr>
            <a:spLocks noChangeArrowheads="1"/>
          </p:cNvSpPr>
          <p:nvPr/>
        </p:nvSpPr>
        <p:spPr bwMode="auto">
          <a:xfrm>
            <a:off x="-649288" y="236538"/>
            <a:ext cx="9144001" cy="0"/>
          </a:xfrm>
          <a:prstGeom prst="rect">
            <a:avLst/>
          </a:prstGeom>
          <a:noFill/>
          <a:ln w="9525">
            <a:noFill/>
            <a:miter lim="800000"/>
            <a:headEnd/>
            <a:tailEnd/>
          </a:ln>
          <a:effectLst/>
        </p:spPr>
        <p:txBody>
          <a:bodyPr>
            <a:spAutoFit/>
          </a:bodyPr>
          <a:lstStyle/>
          <a:p>
            <a:endParaRPr lang="en-US"/>
          </a:p>
        </p:txBody>
      </p:sp>
      <p:pic>
        <p:nvPicPr>
          <p:cNvPr id="140292" name="Picture 4" descr="trail_master_wheel"/>
          <p:cNvPicPr>
            <a:picLocks noChangeAspect="1" noChangeArrowheads="1"/>
          </p:cNvPicPr>
          <p:nvPr/>
        </p:nvPicPr>
        <p:blipFill>
          <a:blip r:embed="rId2"/>
          <a:srcRect/>
          <a:stretch>
            <a:fillRect/>
          </a:stretch>
        </p:blipFill>
        <p:spPr bwMode="auto">
          <a:xfrm>
            <a:off x="0" y="1311275"/>
            <a:ext cx="6629400" cy="5546725"/>
          </a:xfrm>
          <a:prstGeom prst="rect">
            <a:avLst/>
          </a:prstGeom>
          <a:noFill/>
        </p:spPr>
      </p:pic>
      <p:pic>
        <p:nvPicPr>
          <p:cNvPr id="140293" name="Picture 5" descr="coinscrop"/>
          <p:cNvPicPr>
            <a:picLocks noChangeAspect="1" noChangeArrowheads="1"/>
          </p:cNvPicPr>
          <p:nvPr/>
        </p:nvPicPr>
        <p:blipFill>
          <a:blip r:embed="rId3"/>
          <a:srcRect/>
          <a:stretch>
            <a:fillRect/>
          </a:stretch>
        </p:blipFill>
        <p:spPr bwMode="auto">
          <a:xfrm>
            <a:off x="6705600" y="381000"/>
            <a:ext cx="2057400" cy="2057400"/>
          </a:xfrm>
          <a:prstGeom prst="rect">
            <a:avLst/>
          </a:prstGeom>
          <a:noFill/>
        </p:spPr>
      </p:pic>
      <p:pic>
        <p:nvPicPr>
          <p:cNvPr id="140294" name="Picture 6" descr="404001"/>
          <p:cNvPicPr>
            <a:picLocks noChangeAspect="1" noChangeArrowheads="1"/>
          </p:cNvPicPr>
          <p:nvPr/>
        </p:nvPicPr>
        <p:blipFill>
          <a:blip r:embed="rId4"/>
          <a:srcRect/>
          <a:stretch>
            <a:fillRect/>
          </a:stretch>
        </p:blipFill>
        <p:spPr bwMode="auto">
          <a:xfrm>
            <a:off x="5486400" y="3886200"/>
            <a:ext cx="3429000" cy="2286000"/>
          </a:xfrm>
          <a:prstGeom prst="rect">
            <a:avLst/>
          </a:prstGeom>
          <a:noFill/>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TotalTime>
  <Words>374</Words>
  <Application>Microsoft Office PowerPoint</Application>
  <PresentationFormat>On-screen Show (4:3)</PresentationFormat>
  <Paragraphs>66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Unit 5</vt:lpstr>
      <vt:lpstr>Unit 5 Part 1</vt:lpstr>
      <vt:lpstr>ElectroChem Intro Video</vt:lpstr>
      <vt:lpstr>5.1 Introduction</vt:lpstr>
      <vt:lpstr>What  IS  ELECTROCHEMISYTY ??????</vt:lpstr>
      <vt:lpstr>Slide 6</vt:lpstr>
      <vt:lpstr>Slide 7</vt:lpstr>
      <vt:lpstr>Slide 8</vt:lpstr>
      <vt:lpstr>Slide 9</vt:lpstr>
      <vt:lpstr>Slide 10</vt:lpstr>
      <vt:lpstr>Electrochemistry</vt:lpstr>
      <vt:lpstr>For every reduction reaction there must be an accompanying oxidation reaction because…</vt:lpstr>
      <vt:lpstr>In the reaction:</vt:lpstr>
      <vt:lpstr>For Example:</vt:lpstr>
      <vt:lpstr>Homework….</vt:lpstr>
    </vt:vector>
  </TitlesOfParts>
  <Company>SD91</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5 Part 1</dc:title>
  <dc:creator>cmullin</dc:creator>
  <cp:lastModifiedBy>cmullin</cp:lastModifiedBy>
  <cp:revision>54</cp:revision>
  <dcterms:created xsi:type="dcterms:W3CDTF">2009-01-30T21:25:21Z</dcterms:created>
  <dcterms:modified xsi:type="dcterms:W3CDTF">2011-05-30T01:56:37Z</dcterms:modified>
</cp:coreProperties>
</file>