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76" r:id="rId13"/>
    <p:sldId id="275" r:id="rId14"/>
    <p:sldId id="272" r:id="rId15"/>
    <p:sldId id="274" r:id="rId16"/>
    <p:sldId id="271" r:id="rId17"/>
    <p:sldId id="269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2" autoAdjust="0"/>
    <p:restoredTop sz="94660"/>
  </p:normalViewPr>
  <p:slideViewPr>
    <p:cSldViewPr>
      <p:cViewPr varScale="1">
        <p:scale>
          <a:sx n="86" d="100"/>
          <a:sy n="86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7C882-3A7D-4B9D-A26C-35213E6DB5A7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1B23B-8533-470A-90D2-5BCEEF667E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5F2-4A01-4925-8372-2D05C782F518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7823A-F0AE-4AD7-81AD-098DD9DE5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5F2-4A01-4925-8372-2D05C782F518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7823A-F0AE-4AD7-81AD-098DD9DE5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5F2-4A01-4925-8372-2D05C782F518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7823A-F0AE-4AD7-81AD-098DD9DE5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5F2-4A01-4925-8372-2D05C782F518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7823A-F0AE-4AD7-81AD-098DD9DE5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5F2-4A01-4925-8372-2D05C782F518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7823A-F0AE-4AD7-81AD-098DD9DE5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5F2-4A01-4925-8372-2D05C782F518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7823A-F0AE-4AD7-81AD-098DD9DE5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5F2-4A01-4925-8372-2D05C782F518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7823A-F0AE-4AD7-81AD-098DD9DE5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5F2-4A01-4925-8372-2D05C782F518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7823A-F0AE-4AD7-81AD-098DD9DE5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5F2-4A01-4925-8372-2D05C782F518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7823A-F0AE-4AD7-81AD-098DD9DE5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5F2-4A01-4925-8372-2D05C782F518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7823A-F0AE-4AD7-81AD-098DD9DE5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5F2-4A01-4925-8372-2D05C782F518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7823A-F0AE-4AD7-81AD-098DD9DE5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905F2-4A01-4925-8372-2D05C782F518}" type="datetimeFigureOut">
              <a:rPr lang="en-US" smtClean="0"/>
              <a:pPr/>
              <a:t>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7823A-F0AE-4AD7-81AD-098DD9DE58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lane_mirror" TargetMode="External"/><Relationship Id="rId2" Type="http://schemas.openxmlformats.org/officeDocument/2006/relationships/hyperlink" Target="http://en.wikipedia.org/wiki/Ray_(optics)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rojection_screen" TargetMode="External"/><Relationship Id="rId2" Type="http://schemas.openxmlformats.org/officeDocument/2006/relationships/hyperlink" Target="http://en.wikipedia.org/wiki/Ray_(optics)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Retina" TargetMode="External"/><Relationship Id="rId4" Type="http://schemas.openxmlformats.org/officeDocument/2006/relationships/hyperlink" Target="http://en.wikipedia.org/wiki/Camera#Image_capture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www.youtube.com/watch?v=zNqXtzTcIqE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ddarling.info/encyclopedia/P/plane.html" TargetMode="External"/><Relationship Id="rId2" Type="http://schemas.openxmlformats.org/officeDocument/2006/relationships/hyperlink" Target="http://www.daviddarling.info/encyclopedia/N/normal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hyperlink" Target="http://www.daviddarling.info/encyclopedia/A/angle_of_reflection.html" TargetMode="External"/><Relationship Id="rId4" Type="http://schemas.openxmlformats.org/officeDocument/2006/relationships/hyperlink" Target="http://www.daviddarling.info/encyclopedia/A/angle_of_incidence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Science 8 </a:t>
            </a:r>
            <a:br>
              <a:rPr lang="en-US" dirty="0" smtClean="0"/>
            </a:br>
            <a:r>
              <a:rPr lang="en-US" dirty="0" smtClean="0"/>
              <a:t>Chapter 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11.2: Reflecting Light off Surfaces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Device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Produces an image OF an object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plasma.com/philipsprojectors/images/lc4431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4610534" cy="2895600"/>
          </a:xfrm>
          <a:prstGeom prst="rect">
            <a:avLst/>
          </a:prstGeom>
          <a:noFill/>
        </p:spPr>
      </p:pic>
      <p:pic>
        <p:nvPicPr>
          <p:cNvPr id="22532" name="Picture 4" descr="http://overheadprojectorrental.net/wp-content/uploads/Overhead-projector-rental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533400"/>
            <a:ext cx="3429000" cy="3429001"/>
          </a:xfrm>
          <a:prstGeom prst="rect">
            <a:avLst/>
          </a:prstGeom>
          <a:noFill/>
        </p:spPr>
      </p:pic>
      <p:pic>
        <p:nvPicPr>
          <p:cNvPr id="22534" name="Picture 6" descr="http://www.cyh.com/HealthTopics/Library/eyewk-2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200400"/>
            <a:ext cx="5257800" cy="3286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two types of images created from an optical device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Virtual and </a:t>
            </a:r>
          </a:p>
          <a:p>
            <a:r>
              <a:rPr lang="en-US" sz="4800" dirty="0" smtClean="0"/>
              <a:t>Real images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13500" dirty="0" smtClean="0"/>
              <a:t>Virtual image:</a:t>
            </a:r>
          </a:p>
          <a:p>
            <a:r>
              <a:rPr lang="en-US" sz="8800" dirty="0" smtClean="0"/>
              <a:t>an image in which the outgoing </a:t>
            </a:r>
            <a:r>
              <a:rPr lang="en-US" sz="8800" dirty="0" smtClean="0">
                <a:hlinkClick r:id="rId2" action="ppaction://hlinkfile" tooltip="Ray (optics)"/>
              </a:rPr>
              <a:t>rays</a:t>
            </a:r>
            <a:r>
              <a:rPr lang="en-US" sz="8800" dirty="0" smtClean="0"/>
              <a:t> from a point on the object always diverge (spread apart). </a:t>
            </a:r>
          </a:p>
          <a:p>
            <a:r>
              <a:rPr lang="en-US" sz="8800" dirty="0" smtClean="0"/>
              <a:t>It will appear to converge in or behind the optical device (i.e., a mirror). </a:t>
            </a:r>
          </a:p>
          <a:p>
            <a:r>
              <a:rPr lang="en-US" sz="8800" dirty="0" smtClean="0"/>
              <a:t>A simple example is a </a:t>
            </a:r>
            <a:r>
              <a:rPr lang="en-US" sz="8800" dirty="0" smtClean="0">
                <a:hlinkClick r:id="rId3" action="ppaction://hlinkfile" tooltip="Plane mirror"/>
              </a:rPr>
              <a:t>flat/plane mirror</a:t>
            </a:r>
            <a:r>
              <a:rPr lang="en-US" sz="8800" dirty="0" smtClean="0"/>
              <a:t> where the image of oneself is perceived at twice the distance from oneself to the mirror. </a:t>
            </a:r>
          </a:p>
          <a:p>
            <a:r>
              <a:rPr lang="en-US" sz="8800" dirty="0" smtClean="0"/>
              <a:t>That is, if one is half a meter in front of the mirror, one's image will appear to be at a distance of 1 meter away (or half a meter inside or behind the mirror). </a:t>
            </a:r>
          </a:p>
          <a:p>
            <a:r>
              <a:rPr lang="en-US" sz="8800" dirty="0" smtClean="0"/>
              <a:t>Because the rays never really converge, one cannot project a virtual image onto a screen.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van.physics.illinois.edu/website/images/answer_images/20020228120218__virtual_imag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19200"/>
            <a:ext cx="6509961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8000" dirty="0" smtClean="0"/>
              <a:t>Real Image:</a:t>
            </a:r>
          </a:p>
          <a:p>
            <a:r>
              <a:rPr lang="en-US" sz="4800" dirty="0" smtClean="0"/>
              <a:t>a representation of an object (source) in which the perceived location is actually a point of convergence (come together at a point) of the </a:t>
            </a:r>
            <a:r>
              <a:rPr lang="en-US" sz="4800" dirty="0" smtClean="0">
                <a:hlinkClick r:id="rId2" action="ppaction://hlinkfile" tooltip="Ray (optics)"/>
              </a:rPr>
              <a:t>rays of light</a:t>
            </a:r>
            <a:r>
              <a:rPr lang="en-US" sz="4800" dirty="0" smtClean="0"/>
              <a:t> that make up the image. </a:t>
            </a:r>
          </a:p>
          <a:p>
            <a:r>
              <a:rPr lang="en-US" sz="4800" dirty="0" smtClean="0"/>
              <a:t>If a screen is placed in the plane of a real image the image will generally become visible on the opaque screen. </a:t>
            </a:r>
          </a:p>
          <a:p>
            <a:r>
              <a:rPr lang="en-US" sz="4800" dirty="0" smtClean="0"/>
              <a:t>Examples of real images include:</a:t>
            </a:r>
          </a:p>
          <a:p>
            <a:pPr lvl="1"/>
            <a:r>
              <a:rPr lang="en-US" sz="4400" dirty="0" smtClean="0"/>
              <a:t> the image seen on a </a:t>
            </a:r>
            <a:r>
              <a:rPr lang="en-US" sz="4400" dirty="0" smtClean="0">
                <a:hlinkClick r:id="rId3" action="ppaction://hlinkfile" tooltip="Projection screen"/>
              </a:rPr>
              <a:t>cinema screen</a:t>
            </a:r>
            <a:r>
              <a:rPr lang="en-US" sz="4400" dirty="0" smtClean="0"/>
              <a:t> (the source being the projector), </a:t>
            </a:r>
          </a:p>
          <a:p>
            <a:pPr lvl="1"/>
            <a:r>
              <a:rPr lang="en-US" sz="4400" dirty="0" smtClean="0"/>
              <a:t>the image produced on a </a:t>
            </a:r>
            <a:r>
              <a:rPr lang="en-US" sz="4400" dirty="0" smtClean="0">
                <a:hlinkClick r:id="rId4" action="ppaction://hlinkfile" tooltip="Camera"/>
              </a:rPr>
              <a:t>detector in the rear of a camera</a:t>
            </a:r>
            <a:r>
              <a:rPr lang="en-US" sz="4400" dirty="0" smtClean="0"/>
              <a:t>, </a:t>
            </a:r>
          </a:p>
          <a:p>
            <a:pPr lvl="1"/>
            <a:r>
              <a:rPr lang="en-US" sz="4400" dirty="0" smtClean="0"/>
              <a:t>and the image produced on an eyeball </a:t>
            </a:r>
            <a:r>
              <a:rPr lang="en-US" sz="4400" dirty="0" smtClean="0">
                <a:hlinkClick r:id="rId5" action="ppaction://hlinkfile" tooltip="Retina"/>
              </a:rPr>
              <a:t>retina</a:t>
            </a:r>
            <a:r>
              <a:rPr lang="en-US" sz="4400" dirty="0" smtClean="0"/>
              <a:t> (the camera and eye focus light through an internal convex lens).</a:t>
            </a:r>
          </a:p>
          <a:p>
            <a:pPr>
              <a:buNone/>
            </a:pPr>
            <a:endParaRPr lang="en-US" sz="4800" dirty="0" smtClean="0"/>
          </a:p>
          <a:p>
            <a:r>
              <a:rPr lang="en-US" sz="4800" dirty="0" smtClean="0"/>
              <a:t>A real image occurs where rays converge, whereas a virtual image occurs where rays only </a:t>
            </a:r>
            <a:r>
              <a:rPr lang="en-US" sz="4800" i="1" dirty="0" smtClean="0"/>
              <a:t>appear</a:t>
            </a:r>
            <a:r>
              <a:rPr lang="en-US" sz="4800" dirty="0" smtClean="0"/>
              <a:t> to converge.</a:t>
            </a:r>
          </a:p>
          <a:p>
            <a:pPr>
              <a:buNone/>
            </a:pPr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van.physics.illinois.edu/website/images/answer_images/20020228120218__real_imag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76400"/>
            <a:ext cx="5181600" cy="3396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http://www.youtube.com/watch?v=zNqXtzTcIqE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8674" name="Picture 2" descr="http://www.optics4kids.com/tutorials/images/lensesmirrors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048000"/>
            <a:ext cx="7696200" cy="2615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Size (ex) image is smaller than original object)</a:t>
            </a:r>
          </a:p>
          <a:p>
            <a:pPr marL="514350" indent="-514350">
              <a:buAutoNum type="arabicPeriod"/>
            </a:pPr>
            <a:r>
              <a:rPr lang="en-US" dirty="0" smtClean="0"/>
              <a:t>Attitude (upright or inverted)</a:t>
            </a:r>
          </a:p>
          <a:p>
            <a:pPr marL="514350" indent="-514350">
              <a:buAutoNum type="arabicPeriod"/>
            </a:pPr>
            <a:r>
              <a:rPr lang="en-US" dirty="0" smtClean="0"/>
              <a:t>Location of image (ex.) behind the mirror</a:t>
            </a:r>
          </a:p>
          <a:p>
            <a:pPr marL="514350" indent="-514350">
              <a:buAutoNum type="arabicPeriod"/>
            </a:pPr>
            <a:r>
              <a:rPr lang="en-US" dirty="0" smtClean="0"/>
              <a:t>Type (virtual or real)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Specular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r>
              <a:rPr lang="en-US" dirty="0" smtClean="0"/>
              <a:t>The reflection of light off a smooth, shiny surface</a:t>
            </a:r>
            <a:endParaRPr lang="en-US" dirty="0"/>
          </a:p>
        </p:txBody>
      </p:sp>
      <p:pic>
        <p:nvPicPr>
          <p:cNvPr id="5" name="Picture 2" descr="http://www.screentekinc.com/glossary/glossary-specular_reflec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438400"/>
            <a:ext cx="41910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image.absoluteastronomy.com/images/encyclopediaimages/y/yu/yuyuan_gardens_-_water_refle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3352800" cy="4507653"/>
          </a:xfrm>
          <a:prstGeom prst="rect">
            <a:avLst/>
          </a:prstGeom>
          <a:noFill/>
        </p:spPr>
      </p:pic>
      <p:pic>
        <p:nvPicPr>
          <p:cNvPr id="15366" name="Picture 6" descr="http://wiki.renderplus.com/images/f/f4/Reflection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000500"/>
            <a:ext cx="2857500" cy="2857500"/>
          </a:xfrm>
          <a:prstGeom prst="rect">
            <a:avLst/>
          </a:prstGeom>
          <a:noFill/>
        </p:spPr>
      </p:pic>
      <p:pic>
        <p:nvPicPr>
          <p:cNvPr id="15368" name="Picture 8" descr="http://pmr-science.wikispaces.com/file/view/755px-MtHood_TrilliumLake.jpg/32579247/755px-MtHood_TrilliumLak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04800"/>
            <a:ext cx="4419600" cy="3502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Laws of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incident ray, the reflected ray, and the </a:t>
            </a:r>
            <a:r>
              <a:rPr lang="en-US" dirty="0">
                <a:hlinkClick r:id="rId2"/>
              </a:rPr>
              <a:t>normal</a:t>
            </a:r>
            <a:r>
              <a:rPr lang="en-US" dirty="0" smtClean="0"/>
              <a:t> all lie in the same </a:t>
            </a:r>
            <a:r>
              <a:rPr lang="en-US" dirty="0">
                <a:hlinkClick r:id="rId3"/>
              </a:rPr>
              <a:t>plane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>
                <a:hlinkClick r:id="rId4"/>
              </a:rPr>
              <a:t>angle of incidence</a:t>
            </a:r>
            <a:r>
              <a:rPr lang="en-US" dirty="0" smtClean="0"/>
              <a:t> equals the </a:t>
            </a:r>
            <a:r>
              <a:rPr lang="en-US" dirty="0">
                <a:hlinkClick r:id="rId5"/>
              </a:rPr>
              <a:t>angle of reflection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17410" name="Picture 2" descr="reflection of a light ray from a plane mirro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4114800"/>
            <a:ext cx="4953000" cy="2300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emonstrations.wolfram.com/LawsOfReflection/HTMLImages/index.en/popup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81000"/>
            <a:ext cx="5562600" cy="501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Diffuse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Occurs when light hits an irregular surface</a:t>
            </a:r>
            <a:endParaRPr lang="en-US" dirty="0"/>
          </a:p>
        </p:txBody>
      </p:sp>
      <p:pic>
        <p:nvPicPr>
          <p:cNvPr id="18434" name="Picture 2" descr="http://www.screentekinc.com/glossary/glossary-diffuse_reflec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438400"/>
            <a:ext cx="44196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.directindustry.com/images_di/press/press-g/new-photoelectric-design-og-cube-in-metal-housing-with-m18-thread-P34418.jpg?random=12941774439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62400" cy="3962400"/>
          </a:xfrm>
          <a:prstGeom prst="rect">
            <a:avLst/>
          </a:prstGeom>
          <a:noFill/>
        </p:spPr>
      </p:pic>
      <p:pic>
        <p:nvPicPr>
          <p:cNvPr id="20484" name="Picture 4" descr="http://graphics.pixar.com/library/PointBasedGlobalIlluminationForMovieProduction/thumbNai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7904" y="3429000"/>
            <a:ext cx="6106096" cy="3428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micro.magnet.fsu.edu/optics/lightandcolor/images/reflectionfigur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752600"/>
            <a:ext cx="61327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11.3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Describing images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381</Words>
  <Application>Microsoft Office PowerPoint</Application>
  <PresentationFormat>On-screen Show (4:3)</PresentationFormat>
  <Paragraphs>38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Science 8  Chapter 11</vt:lpstr>
      <vt:lpstr>Specular Reflection</vt:lpstr>
      <vt:lpstr>Slide 3</vt:lpstr>
      <vt:lpstr>Laws of Reflection</vt:lpstr>
      <vt:lpstr>Slide 5</vt:lpstr>
      <vt:lpstr>Diffuse Reflection</vt:lpstr>
      <vt:lpstr>Slide 7</vt:lpstr>
      <vt:lpstr>Slide 8</vt:lpstr>
      <vt:lpstr>11.3</vt:lpstr>
      <vt:lpstr>Optical Device</vt:lpstr>
      <vt:lpstr>Slide 11</vt:lpstr>
      <vt:lpstr>There are two types of images created from an optical device</vt:lpstr>
      <vt:lpstr>Slide 13</vt:lpstr>
      <vt:lpstr>Slide 14</vt:lpstr>
      <vt:lpstr>Slide 15</vt:lpstr>
      <vt:lpstr>Slide 16</vt:lpstr>
      <vt:lpstr>Slide 17</vt:lpstr>
      <vt:lpstr>Characteristics of images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8  Chapter 11</dc:title>
  <dc:creator>cmullin</dc:creator>
  <cp:lastModifiedBy>cmullin</cp:lastModifiedBy>
  <cp:revision>23</cp:revision>
  <dcterms:created xsi:type="dcterms:W3CDTF">2011-01-04T21:34:48Z</dcterms:created>
  <dcterms:modified xsi:type="dcterms:W3CDTF">2011-01-05T00:39:23Z</dcterms:modified>
</cp:coreProperties>
</file>