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9" r:id="rId4"/>
    <p:sldId id="280" r:id="rId5"/>
    <p:sldId id="285" r:id="rId6"/>
    <p:sldId id="284" r:id="rId7"/>
    <p:sldId id="281" r:id="rId8"/>
    <p:sldId id="282" r:id="rId9"/>
    <p:sldId id="283" r:id="rId10"/>
    <p:sldId id="286" r:id="rId11"/>
    <p:sldId id="287" r:id="rId12"/>
    <p:sldId id="288" r:id="rId13"/>
    <p:sldId id="292" r:id="rId14"/>
    <p:sldId id="290" r:id="rId15"/>
    <p:sldId id="291" r:id="rId16"/>
    <p:sldId id="289" r:id="rId1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8FB6B-3627-4523-A382-834C3B7074C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86800-347E-4B9B-B5EF-721A2EB11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1713F-41D7-4E49-811C-1D9891D2FD37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1C0A0-582F-4F26-9975-26B77BB10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891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2.3 and 2.4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Need for Cellular Division and Cell Specialization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/>
          <a:p>
            <a:r>
              <a:rPr lang="en-US" dirty="0" smtClean="0"/>
              <a:t>Text pages </a:t>
            </a:r>
            <a:r>
              <a:rPr lang="en-US" dirty="0" smtClean="0"/>
              <a:t>49-53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2.4 Cell Specialization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different types of cells</a:t>
            </a:r>
          </a:p>
          <a:p>
            <a:r>
              <a:rPr lang="en-US" dirty="0" smtClean="0"/>
              <a:t>Each designed to carry out a specific/special function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opnews.in/health/files/Brain-ce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04800"/>
            <a:ext cx="3913802" cy="2939902"/>
          </a:xfrm>
          <a:prstGeom prst="rect">
            <a:avLst/>
          </a:prstGeom>
          <a:noFill/>
        </p:spPr>
      </p:pic>
      <p:pic>
        <p:nvPicPr>
          <p:cNvPr id="27652" name="Picture 4" descr="http://www.scienceclarified.com/images/uesc_02_img00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05200"/>
            <a:ext cx="4210050" cy="3095625"/>
          </a:xfrm>
          <a:prstGeom prst="rect">
            <a:avLst/>
          </a:prstGeom>
          <a:noFill/>
        </p:spPr>
      </p:pic>
      <p:pic>
        <p:nvPicPr>
          <p:cNvPr id="27654" name="Picture 6" descr="http://i.livescience.com/images/080418-human-brain-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609600"/>
            <a:ext cx="3886200" cy="5541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obit-mag.com/media/image/9808_Fibr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3819525" cy="3562351"/>
          </a:xfrm>
          <a:prstGeom prst="rect">
            <a:avLst/>
          </a:prstGeom>
          <a:noFill/>
        </p:spPr>
      </p:pic>
      <p:pic>
        <p:nvPicPr>
          <p:cNvPr id="26628" name="Picture 4" descr="http://popsci.typepad.com/popsci/images/2007/08/16/ao_fat_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447800"/>
            <a:ext cx="3276600" cy="49285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camillasenior1.homestead.com/files/onion3_2444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590800"/>
            <a:ext cx="4029075" cy="3935995"/>
          </a:xfrm>
          <a:prstGeom prst="rect">
            <a:avLst/>
          </a:prstGeom>
          <a:noFill/>
        </p:spPr>
      </p:pic>
      <p:pic>
        <p:nvPicPr>
          <p:cNvPr id="31748" name="Picture 4" descr="http://assets.kaboose.com/media/00/00/0c/5d/034aa1cfcdca1bfcd895919398b04d4018012c52/476x357/slideshow-onion_476x3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0"/>
            <a:ext cx="4524375" cy="3400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diabetesmine.com/wp-content/uploads/2009/09/human-skin-cel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5715000" cy="4267200"/>
          </a:xfrm>
          <a:prstGeom prst="rect">
            <a:avLst/>
          </a:prstGeom>
          <a:noFill/>
        </p:spPr>
      </p:pic>
      <p:pic>
        <p:nvPicPr>
          <p:cNvPr id="29700" name="Picture 4" descr="http://www.cap.org/apps/docs/reference/myBiopsy/images/NORMAL_CERVIX_4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1981200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t3.gstatic.com/images?q=tbn:ANd9GcRD4AyvoBDxFhuKvs55T_FN9rFUPLMZWvq8oL426H7HpYlsLfg&amp;t=1&amp;usg=__MLuFcRT9dxU5vgb2hcMAvxouSP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762000"/>
            <a:ext cx="4401516" cy="2743200"/>
          </a:xfrm>
          <a:prstGeom prst="rect">
            <a:avLst/>
          </a:prstGeom>
          <a:noFill/>
        </p:spPr>
      </p:pic>
      <p:pic>
        <p:nvPicPr>
          <p:cNvPr id="30726" name="Picture 6" descr="http://grandpacliff.com/Plants/Img-Plants/elodea-pla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971800"/>
            <a:ext cx="5590183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beyondbooks.com/lif71/images/000163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000498" cy="3200400"/>
          </a:xfrm>
          <a:prstGeom prst="rect">
            <a:avLst/>
          </a:prstGeom>
          <a:noFill/>
        </p:spPr>
      </p:pic>
      <p:pic>
        <p:nvPicPr>
          <p:cNvPr id="25604" name="Picture 4" descr="http://static.howstuffworks.com/gif/willow/cell-info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752600"/>
            <a:ext cx="3886200" cy="4753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The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19200"/>
          </a:xfrm>
        </p:spPr>
        <p:txBody>
          <a:bodyPr/>
          <a:lstStyle/>
          <a:p>
            <a:r>
              <a:rPr lang="en-US" dirty="0" smtClean="0"/>
              <a:t>Cells are specialized to carry out specific functions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Vocabulary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Words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42672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Cell specialization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Mucus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Hemoglobin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err="1" smtClean="0"/>
              <a:t>villi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2.3 The need for cell division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we composed of many small cells instead of one big cell?</a:t>
            </a:r>
          </a:p>
          <a:p>
            <a:pPr lvl="1"/>
            <a:r>
              <a:rPr lang="en-US" dirty="0" smtClean="0"/>
              <a:t>Two objects with the same volume (amount of space inside) but different shapes have different surface areas </a:t>
            </a:r>
          </a:p>
          <a:p>
            <a:pPr lvl="1"/>
            <a:r>
              <a:rPr lang="en-US" dirty="0" smtClean="0"/>
              <a:t>What are the advantages to being small?</a:t>
            </a:r>
            <a:endParaRPr lang="en-US" dirty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/>
            <a:r>
              <a:rPr lang="en-US" sz="3200" dirty="0" smtClean="0"/>
              <a:t>What are the advantages to being small?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Large surface area (a lot of cell </a:t>
            </a:r>
            <a:r>
              <a:rPr lang="en-US" dirty="0" smtClean="0"/>
              <a:t>membrane, CM) </a:t>
            </a:r>
            <a:r>
              <a:rPr lang="en-US" dirty="0" smtClean="0"/>
              <a:t>and a small </a:t>
            </a:r>
            <a:r>
              <a:rPr lang="en-US" dirty="0" smtClean="0"/>
              <a:t>volume</a:t>
            </a:r>
          </a:p>
          <a:p>
            <a:pPr>
              <a:buFontTx/>
              <a:buChar char="-"/>
            </a:pPr>
            <a:r>
              <a:rPr lang="en-US" dirty="0" smtClean="0"/>
              <a:t>Messages to travel quicker (nucleus to CM distance)</a:t>
            </a:r>
          </a:p>
          <a:p>
            <a:pPr>
              <a:buFontTx/>
              <a:buChar char="-"/>
            </a:pPr>
            <a:r>
              <a:rPr lang="en-US" dirty="0" smtClean="0"/>
              <a:t>Use less energy for transportation 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Any cell that does a lot of “work” is </a:t>
            </a:r>
            <a:r>
              <a:rPr lang="en-US" dirty="0" smtClean="0"/>
              <a:t>small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Efficient/good at taking in lots of nutrients and getting rid of waste (more areas to use on CM)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glencoe.com/qe/images/b136/q4313/ch8_0_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0400" y="1524000"/>
            <a:ext cx="2971800" cy="2925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course1.winona.edu/kbates/Bio241/images/figure-04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533400"/>
            <a:ext cx="8307324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advantages </a:t>
            </a:r>
            <a:r>
              <a:rPr lang="en-US" dirty="0" smtClean="0"/>
              <a:t>of </a:t>
            </a:r>
            <a:r>
              <a:rPr lang="en-US" dirty="0" smtClean="0"/>
              <a:t>being big?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Tx/>
              <a:buChar char="-"/>
            </a:pPr>
            <a:r>
              <a:rPr lang="en-US" dirty="0" smtClean="0"/>
              <a:t>Do not do a lot of work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More organelles to use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Do not need as many nutrients or produce as much waste (not as active)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Used for storage or structure</a:t>
            </a:r>
            <a:endParaRPr lang="en-US" dirty="0" smtClean="0"/>
          </a:p>
          <a:p>
            <a:pPr marL="514350" indent="-514350">
              <a:buFontTx/>
              <a:buChar char="-"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happens when a cell gets to big?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cell reaches a certain size, it has made a copy of all of its organelles and it divides into two new cells (mitosis)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esoblast.com/images/images-mesoblast_cell_division_sti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7213600" cy="541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234</Words>
  <Application>Microsoft Office PowerPoint</Application>
  <PresentationFormat>On-screen Show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2.3 and 2.4  The Need for Cellular Division and Cell Specialization</vt:lpstr>
      <vt:lpstr>The Big ideas</vt:lpstr>
      <vt:lpstr>2.3 The need for cell division</vt:lpstr>
      <vt:lpstr>What are the advantages to being small?</vt:lpstr>
      <vt:lpstr>Slide 5</vt:lpstr>
      <vt:lpstr>Slide 6</vt:lpstr>
      <vt:lpstr>What are advantages of being big?</vt:lpstr>
      <vt:lpstr>What happens when a cell gets to big?</vt:lpstr>
      <vt:lpstr>Slide 9</vt:lpstr>
      <vt:lpstr>2.4 Cell Specialization</vt:lpstr>
      <vt:lpstr>Slide 11</vt:lpstr>
      <vt:lpstr>Slide 12</vt:lpstr>
      <vt:lpstr>Slide 13</vt:lpstr>
      <vt:lpstr>Slide 14</vt:lpstr>
      <vt:lpstr>Slide 15</vt:lpstr>
      <vt:lpstr>Slide 16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Parts of cell seen with an electron microscope</dc:title>
  <dc:creator>cmullin</dc:creator>
  <cp:lastModifiedBy>cmullin</cp:lastModifiedBy>
  <cp:revision>72</cp:revision>
  <dcterms:created xsi:type="dcterms:W3CDTF">2010-09-15T19:01:35Z</dcterms:created>
  <dcterms:modified xsi:type="dcterms:W3CDTF">2010-10-06T18:04:28Z</dcterms:modified>
</cp:coreProperties>
</file>