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257" r:id="rId3"/>
    <p:sldId id="279" r:id="rId4"/>
    <p:sldId id="280" r:id="rId5"/>
    <p:sldId id="281" r:id="rId6"/>
    <p:sldId id="282" r:id="rId7"/>
    <p:sldId id="284" r:id="rId8"/>
    <p:sldId id="285" r:id="rId9"/>
    <p:sldId id="286" r:id="rId10"/>
    <p:sldId id="287" r:id="rId11"/>
    <p:sldId id="288" r:id="rId12"/>
    <p:sldId id="289" r:id="rId13"/>
    <p:sldId id="290" r:id="rId14"/>
    <p:sldId id="291" r:id="rId15"/>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60"/>
  </p:normalViewPr>
  <p:slideViewPr>
    <p:cSldViewPr>
      <p:cViewPr varScale="1">
        <p:scale>
          <a:sx n="86" d="100"/>
          <a:sy n="86" d="100"/>
        </p:scale>
        <p:origin x="-109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D708FB6B-3627-4523-A382-834C3B7074C5}" type="datetimeFigureOut">
              <a:rPr lang="en-US" smtClean="0"/>
              <a:pPr/>
              <a:t>10/3/2010</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4DD86800-347E-4B9B-B5EF-721A2EB11B20}"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vl1pPr>
          </a:lstStyle>
          <a:p>
            <a:fld id="{6A41713F-41D7-4E49-811C-1D9891D2FD37}" type="datetimeFigureOut">
              <a:rPr lang="en-US" smtClean="0"/>
              <a:pPr/>
              <a:t>10/3/2010</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297180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1440" tIns="45720" rIns="91440" bIns="45720" rtlCol="0" anchor="b"/>
          <a:lstStyle>
            <a:lvl1pPr algn="r">
              <a:defRPr sz="1200"/>
            </a:lvl1pPr>
          </a:lstStyle>
          <a:p>
            <a:fld id="{3581C0A0-582F-4F26-9975-26B77BB1015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416F979-F23D-40AA-BF53-BCC1D1CA18F2}"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16F979-F23D-40AA-BF53-BCC1D1CA18F2}"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16F979-F23D-40AA-BF53-BCC1D1CA18F2}"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416F979-F23D-40AA-BF53-BCC1D1CA18F2}"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16F979-F23D-40AA-BF53-BCC1D1CA18F2}" type="datetimeFigureOut">
              <a:rPr lang="en-US" smtClean="0"/>
              <a:pPr/>
              <a:t>10/3/2010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416F979-F23D-40AA-BF53-BCC1D1CA18F2}"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416F979-F23D-40AA-BF53-BCC1D1CA18F2}" type="datetimeFigureOut">
              <a:rPr lang="en-US" smtClean="0"/>
              <a:pPr/>
              <a:t>10/3/2010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416F979-F23D-40AA-BF53-BCC1D1CA18F2}" type="datetimeFigureOut">
              <a:rPr lang="en-US" smtClean="0"/>
              <a:pPr/>
              <a:t>10/3/2010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16F979-F23D-40AA-BF53-BCC1D1CA18F2}" type="datetimeFigureOut">
              <a:rPr lang="en-US" smtClean="0"/>
              <a:pPr/>
              <a:t>10/3/2010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16F979-F23D-40AA-BF53-BCC1D1CA18F2}"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16F979-F23D-40AA-BF53-BCC1D1CA18F2}" type="datetimeFigureOut">
              <a:rPr lang="en-US" smtClean="0"/>
              <a:pPr/>
              <a:t>10/3/2010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23EF6A-0045-4D6A-A36C-E849740E45C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16F979-F23D-40AA-BF53-BCC1D1CA18F2}" type="datetimeFigureOut">
              <a:rPr lang="en-US" smtClean="0"/>
              <a:pPr/>
              <a:t>10/3/2010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23EF6A-0045-4D6A-A36C-E849740E45C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daviddarling.info/encyclopedia/S/silica.html" TargetMode="External"/><Relationship Id="rId2" Type="http://schemas.openxmlformats.org/officeDocument/2006/relationships/hyperlink" Target="http://www.daviddarling.info/encyclopedia/A/algae.html" TargetMode="External"/><Relationship Id="rId1" Type="http://schemas.openxmlformats.org/officeDocument/2006/relationships/slideLayout" Target="../slideLayouts/slideLayout6.xml"/><Relationship Id="rId6" Type="http://schemas.openxmlformats.org/officeDocument/2006/relationships/image" Target="../media/image1.jpeg"/><Relationship Id="rId5" Type="http://schemas.openxmlformats.org/officeDocument/2006/relationships/hyperlink" Target="http://www.daviddarling.info/encyclopedia/A/abrasive.html" TargetMode="External"/><Relationship Id="rId4" Type="http://schemas.openxmlformats.org/officeDocument/2006/relationships/hyperlink" Target="http://www.daviddarling.info/encyclopedia/P/pectin.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eneos.co.jp/english/" TargetMode="External"/><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hyperlink" Target="http://en.wikipedia.org/wiki/Euglena" TargetMode="External"/><Relationship Id="rId4" Type="http://schemas.openxmlformats.org/officeDocument/2006/relationships/hyperlink" Target="http://www.hitachi-pt.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679575"/>
          </a:xfrm>
        </p:spPr>
        <p:txBody>
          <a:bodyPr>
            <a:normAutofit fontScale="90000"/>
          </a:bodyPr>
          <a:lstStyle/>
          <a:p>
            <a:r>
              <a:rPr lang="en-US" dirty="0" smtClean="0"/>
              <a:t>2.2</a:t>
            </a:r>
            <a:r>
              <a:rPr lang="en-US" dirty="0" smtClean="0"/>
              <a:t/>
            </a:r>
            <a:br>
              <a:rPr lang="en-US" dirty="0" smtClean="0"/>
            </a:br>
            <a:r>
              <a:rPr lang="en-US" dirty="0" smtClean="0"/>
              <a:t/>
            </a:r>
            <a:br>
              <a:rPr lang="en-US" dirty="0" smtClean="0"/>
            </a:br>
            <a:r>
              <a:rPr lang="en-US" dirty="0" smtClean="0"/>
              <a:t>Uni</a:t>
            </a:r>
            <a:r>
              <a:rPr lang="en-US" dirty="0" smtClean="0"/>
              <a:t>cellular </a:t>
            </a:r>
            <a:r>
              <a:rPr lang="en-US" dirty="0" smtClean="0"/>
              <a:t>Organisms</a:t>
            </a:r>
            <a:endParaRPr lang="en-US" dirty="0"/>
          </a:p>
        </p:txBody>
      </p:sp>
      <p:sp>
        <p:nvSpPr>
          <p:cNvPr id="3" name="Subtitle 2"/>
          <p:cNvSpPr>
            <a:spLocks noGrp="1"/>
          </p:cNvSpPr>
          <p:nvPr>
            <p:ph type="subTitle" idx="1"/>
          </p:nvPr>
        </p:nvSpPr>
        <p:spPr>
          <a:xfrm>
            <a:off x="1371600" y="4724400"/>
            <a:ext cx="6400800" cy="914400"/>
          </a:xfrm>
        </p:spPr>
        <p:txBody>
          <a:bodyPr/>
          <a:lstStyle/>
          <a:p>
            <a:r>
              <a:rPr lang="en-US" dirty="0" smtClean="0"/>
              <a:t>Text pages </a:t>
            </a:r>
            <a:r>
              <a:rPr lang="en-US" dirty="0" smtClean="0"/>
              <a:t>43-47</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Fungi</a:t>
            </a:r>
            <a:endParaRPr lang="en-US" dirty="0"/>
          </a:p>
        </p:txBody>
      </p:sp>
      <p:sp>
        <p:nvSpPr>
          <p:cNvPr id="3" name="Content Placeholder 2"/>
          <p:cNvSpPr>
            <a:spLocks noGrp="1"/>
          </p:cNvSpPr>
          <p:nvPr>
            <p:ph idx="1"/>
          </p:nvPr>
        </p:nvSpPr>
        <p:spPr/>
        <p:txBody>
          <a:bodyPr/>
          <a:lstStyle/>
          <a:p>
            <a:r>
              <a:rPr lang="en-US" dirty="0" smtClean="0"/>
              <a:t>Can be multicellular or unicellular</a:t>
            </a:r>
          </a:p>
          <a:p>
            <a:r>
              <a:rPr lang="en-US" dirty="0" smtClean="0"/>
              <a:t>Bread mould, mushrooms, athletes foot, ringworm, yeast (unicellular)</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www.wellcome.ac.uk/en/bia/images/14.jpg"/>
          <p:cNvPicPr>
            <a:picLocks noChangeAspect="1" noChangeArrowheads="1"/>
          </p:cNvPicPr>
          <p:nvPr/>
        </p:nvPicPr>
        <p:blipFill>
          <a:blip r:embed="rId2" cstate="print"/>
          <a:srcRect/>
          <a:stretch>
            <a:fillRect/>
          </a:stretch>
        </p:blipFill>
        <p:spPr bwMode="auto">
          <a:xfrm>
            <a:off x="3657600" y="685800"/>
            <a:ext cx="5029200" cy="3743325"/>
          </a:xfrm>
          <a:prstGeom prst="rect">
            <a:avLst/>
          </a:prstGeom>
          <a:noFill/>
        </p:spPr>
      </p:pic>
      <p:pic>
        <p:nvPicPr>
          <p:cNvPr id="43012" name="Picture 4" descr="http://www.topnews.in/health/files/Bread-mold.jpg"/>
          <p:cNvPicPr>
            <a:picLocks noChangeAspect="1" noChangeArrowheads="1"/>
          </p:cNvPicPr>
          <p:nvPr/>
        </p:nvPicPr>
        <p:blipFill>
          <a:blip r:embed="rId3" cstate="print"/>
          <a:srcRect/>
          <a:stretch>
            <a:fillRect/>
          </a:stretch>
        </p:blipFill>
        <p:spPr bwMode="auto">
          <a:xfrm>
            <a:off x="838200" y="1676400"/>
            <a:ext cx="1905000" cy="150495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descr="http://blog.mlive.com/saginawnews/2007/11/large_JNS.PinkMushrooms3.jpg"/>
          <p:cNvPicPr>
            <a:picLocks noChangeAspect="1" noChangeArrowheads="1"/>
          </p:cNvPicPr>
          <p:nvPr/>
        </p:nvPicPr>
        <p:blipFill>
          <a:blip r:embed="rId2" cstate="print"/>
          <a:srcRect/>
          <a:stretch>
            <a:fillRect/>
          </a:stretch>
        </p:blipFill>
        <p:spPr bwMode="auto">
          <a:xfrm>
            <a:off x="1143000" y="990600"/>
            <a:ext cx="6705600" cy="470724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http://www.sidewayshealth.com/wp-content/Ringworm.jpg"/>
          <p:cNvPicPr>
            <a:picLocks noChangeAspect="1" noChangeArrowheads="1"/>
          </p:cNvPicPr>
          <p:nvPr/>
        </p:nvPicPr>
        <p:blipFill>
          <a:blip r:embed="rId2" cstate="print"/>
          <a:srcRect/>
          <a:stretch>
            <a:fillRect/>
          </a:stretch>
        </p:blipFill>
        <p:spPr bwMode="auto">
          <a:xfrm>
            <a:off x="304800" y="228600"/>
            <a:ext cx="5845477" cy="3200400"/>
          </a:xfrm>
          <a:prstGeom prst="rect">
            <a:avLst/>
          </a:prstGeom>
          <a:noFill/>
        </p:spPr>
      </p:pic>
      <p:pic>
        <p:nvPicPr>
          <p:cNvPr id="46084" name="Picture 4" descr="http://www.views.pk/wp-content/uploads/2007/11/nr55551940.jpg"/>
          <p:cNvPicPr>
            <a:picLocks noChangeAspect="1" noChangeArrowheads="1"/>
          </p:cNvPicPr>
          <p:nvPr/>
        </p:nvPicPr>
        <p:blipFill>
          <a:blip r:embed="rId3" cstate="print"/>
          <a:srcRect/>
          <a:stretch>
            <a:fillRect/>
          </a:stretch>
        </p:blipFill>
        <p:spPr bwMode="auto">
          <a:xfrm>
            <a:off x="3944620" y="3467100"/>
            <a:ext cx="5199380" cy="33909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http://www.foodsubs.com/Photos/yeast-dry.jpg"/>
          <p:cNvPicPr>
            <a:picLocks noChangeAspect="1" noChangeArrowheads="1"/>
          </p:cNvPicPr>
          <p:nvPr/>
        </p:nvPicPr>
        <p:blipFill>
          <a:blip r:embed="rId2" cstate="print"/>
          <a:srcRect/>
          <a:stretch>
            <a:fillRect/>
          </a:stretch>
        </p:blipFill>
        <p:spPr bwMode="auto">
          <a:xfrm>
            <a:off x="304800" y="228600"/>
            <a:ext cx="3714750" cy="2847976"/>
          </a:xfrm>
          <a:prstGeom prst="rect">
            <a:avLst/>
          </a:prstGeom>
          <a:noFill/>
        </p:spPr>
      </p:pic>
      <p:pic>
        <p:nvPicPr>
          <p:cNvPr id="47108" name="Picture 4" descr="http://sustainabledesignupdate.com/wp-content/uploads/2008/09/yeast.jpg"/>
          <p:cNvPicPr>
            <a:picLocks noChangeAspect="1" noChangeArrowheads="1"/>
          </p:cNvPicPr>
          <p:nvPr/>
        </p:nvPicPr>
        <p:blipFill>
          <a:blip r:embed="rId3" cstate="print"/>
          <a:srcRect/>
          <a:stretch>
            <a:fillRect/>
          </a:stretch>
        </p:blipFill>
        <p:spPr bwMode="auto">
          <a:xfrm>
            <a:off x="4191000" y="2362200"/>
            <a:ext cx="3305175" cy="31813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609600"/>
            <a:ext cx="8229600" cy="1143000"/>
          </a:xfrm>
        </p:spPr>
        <p:txBody>
          <a:bodyPr/>
          <a:lstStyle/>
          <a:p>
            <a:r>
              <a:rPr lang="en-US" dirty="0" smtClean="0"/>
              <a:t>The Big ideas</a:t>
            </a:r>
            <a:endParaRPr lang="en-US" dirty="0"/>
          </a:p>
        </p:txBody>
      </p:sp>
      <p:sp>
        <p:nvSpPr>
          <p:cNvPr id="3" name="Content Placeholder 2"/>
          <p:cNvSpPr>
            <a:spLocks noGrp="1"/>
          </p:cNvSpPr>
          <p:nvPr>
            <p:ph idx="1"/>
          </p:nvPr>
        </p:nvSpPr>
        <p:spPr/>
        <p:txBody>
          <a:bodyPr/>
          <a:lstStyle/>
          <a:p>
            <a:r>
              <a:rPr lang="en-US" dirty="0" smtClean="0"/>
              <a:t>What </a:t>
            </a:r>
            <a:r>
              <a:rPr lang="en-US" dirty="0" smtClean="0"/>
              <a:t>are unicellular organisms and how are they the same or different from multicellular organisms?</a:t>
            </a:r>
          </a:p>
          <a:p>
            <a:pPr>
              <a:buNone/>
            </a:pP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2.2 Unicellular Organisms</a:t>
            </a:r>
            <a:endParaRPr lang="en-US" dirty="0"/>
          </a:p>
        </p:txBody>
      </p:sp>
      <p:sp>
        <p:nvSpPr>
          <p:cNvPr id="3" name="Content Placeholder 2"/>
          <p:cNvSpPr>
            <a:spLocks noGrp="1"/>
          </p:cNvSpPr>
          <p:nvPr>
            <p:ph idx="1"/>
          </p:nvPr>
        </p:nvSpPr>
        <p:spPr/>
        <p:txBody>
          <a:bodyPr/>
          <a:lstStyle/>
          <a:p>
            <a:r>
              <a:rPr lang="en-US" u="sng" dirty="0" smtClean="0"/>
              <a:t>Uni</a:t>
            </a:r>
            <a:r>
              <a:rPr lang="en-US" dirty="0" smtClean="0"/>
              <a:t>cellular organisms are called </a:t>
            </a:r>
            <a:r>
              <a:rPr lang="en-US" u="sng" dirty="0" smtClean="0"/>
              <a:t>micro</a:t>
            </a:r>
            <a:r>
              <a:rPr lang="en-US" dirty="0" smtClean="0"/>
              <a:t>- organisms</a:t>
            </a:r>
          </a:p>
          <a:p>
            <a:pPr lvl="1"/>
            <a:r>
              <a:rPr lang="en-US" dirty="0" smtClean="0"/>
              <a:t>Only visible under a </a:t>
            </a:r>
            <a:r>
              <a:rPr lang="en-US" u="sng" dirty="0" smtClean="0"/>
              <a:t>micro</a:t>
            </a:r>
            <a:r>
              <a:rPr lang="en-US" dirty="0" smtClean="0"/>
              <a:t>scope</a:t>
            </a:r>
          </a:p>
          <a:p>
            <a:pPr lvl="1"/>
            <a:r>
              <a:rPr lang="en-US" dirty="0" smtClean="0"/>
              <a:t>Have only </a:t>
            </a:r>
            <a:r>
              <a:rPr lang="en-US" u="sng" dirty="0" smtClean="0"/>
              <a:t>one</a:t>
            </a:r>
            <a:r>
              <a:rPr lang="en-US" dirty="0" smtClean="0"/>
              <a:t> cell</a:t>
            </a:r>
          </a:p>
          <a:p>
            <a:pPr lvl="1"/>
            <a:r>
              <a:rPr lang="en-US" dirty="0" smtClean="0"/>
              <a:t>Still does all 6 characteristics of living things</a:t>
            </a:r>
          </a:p>
          <a:p>
            <a:pPr lvl="1"/>
            <a:r>
              <a:rPr lang="en-US" dirty="0" smtClean="0"/>
              <a:t>Some make us sick, some are important for us to survive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Bacteria</a:t>
            </a:r>
            <a:endParaRPr lang="en-US" dirty="0"/>
          </a:p>
        </p:txBody>
      </p:sp>
      <p:sp>
        <p:nvSpPr>
          <p:cNvPr id="3" name="Content Placeholder 2"/>
          <p:cNvSpPr>
            <a:spLocks noGrp="1"/>
          </p:cNvSpPr>
          <p:nvPr>
            <p:ph idx="1"/>
          </p:nvPr>
        </p:nvSpPr>
        <p:spPr/>
        <p:txBody>
          <a:bodyPr/>
          <a:lstStyle/>
          <a:p>
            <a:r>
              <a:rPr lang="en-US" dirty="0" smtClean="0"/>
              <a:t>Most plentiful</a:t>
            </a:r>
          </a:p>
          <a:p>
            <a:r>
              <a:rPr lang="en-US" dirty="0" smtClean="0"/>
              <a:t>Make own food or live off of a plant or animal (parasitic)</a:t>
            </a:r>
          </a:p>
          <a:p>
            <a:r>
              <a:rPr lang="en-US" dirty="0" smtClean="0"/>
              <a:t>Prokaryotic</a:t>
            </a:r>
          </a:p>
          <a:p>
            <a:r>
              <a:rPr lang="en-US" dirty="0" smtClean="0"/>
              <a:t>No nucleus, mitochondria or </a:t>
            </a:r>
            <a:r>
              <a:rPr lang="en-US" dirty="0" err="1" smtClean="0"/>
              <a:t>ribosomes</a:t>
            </a:r>
            <a:endParaRPr lang="en-US" dirty="0" smtClean="0"/>
          </a:p>
          <a:p>
            <a:r>
              <a:rPr lang="en-US" dirty="0" smtClean="0"/>
              <a:t>See text page 44</a:t>
            </a:r>
          </a:p>
          <a:p>
            <a:pPr>
              <a:buNone/>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Protists</a:t>
            </a:r>
            <a:endParaRPr lang="en-US" dirty="0"/>
          </a:p>
        </p:txBody>
      </p:sp>
      <p:sp>
        <p:nvSpPr>
          <p:cNvPr id="3" name="Content Placeholder 2"/>
          <p:cNvSpPr>
            <a:spLocks noGrp="1"/>
          </p:cNvSpPr>
          <p:nvPr>
            <p:ph idx="1"/>
          </p:nvPr>
        </p:nvSpPr>
        <p:spPr/>
        <p:txBody>
          <a:bodyPr>
            <a:normAutofit fontScale="92500"/>
          </a:bodyPr>
          <a:lstStyle/>
          <a:p>
            <a:r>
              <a:rPr lang="en-US" dirty="0" smtClean="0"/>
              <a:t>Eukaryotic</a:t>
            </a:r>
          </a:p>
          <a:p>
            <a:r>
              <a:rPr lang="en-US" dirty="0" smtClean="0"/>
              <a:t>Two types:</a:t>
            </a:r>
          </a:p>
          <a:p>
            <a:pPr marL="514350" indent="-514350">
              <a:buAutoNum type="arabicPeriod"/>
            </a:pPr>
            <a:r>
              <a:rPr lang="en-US" dirty="0" smtClean="0"/>
              <a:t>Plantlike protists (text page 44)</a:t>
            </a:r>
          </a:p>
          <a:p>
            <a:pPr marL="514350" indent="-514350">
              <a:buFontTx/>
              <a:buChar char="-"/>
            </a:pPr>
            <a:r>
              <a:rPr lang="en-US" dirty="0" smtClean="0"/>
              <a:t>Can produce own food (have chloroplasts)</a:t>
            </a:r>
          </a:p>
          <a:p>
            <a:pPr marL="514350" indent="-514350">
              <a:buFontTx/>
              <a:buChar char="-"/>
            </a:pPr>
            <a:r>
              <a:rPr lang="en-US" dirty="0" smtClean="0"/>
              <a:t>Diatoms, Euglena</a:t>
            </a:r>
            <a:endParaRPr lang="en-US" dirty="0" smtClean="0"/>
          </a:p>
          <a:p>
            <a:pPr marL="514350" indent="-514350">
              <a:buAutoNum type="arabicPeriod" startAt="2"/>
            </a:pPr>
            <a:r>
              <a:rPr lang="en-US" dirty="0" smtClean="0"/>
              <a:t>Animal- Like Protists (text page 45 and 46)</a:t>
            </a:r>
          </a:p>
          <a:p>
            <a:pPr marL="514350" indent="-514350">
              <a:buFontTx/>
              <a:buChar char="-"/>
            </a:pPr>
            <a:r>
              <a:rPr lang="en-US" dirty="0" smtClean="0"/>
              <a:t>Must feed on things that are or once were living</a:t>
            </a:r>
          </a:p>
          <a:p>
            <a:pPr marL="514350" indent="-514350">
              <a:buFontTx/>
              <a:buChar char="-"/>
            </a:pPr>
            <a:r>
              <a:rPr lang="en-US" dirty="0" smtClean="0"/>
              <a:t>Amoebae, Paramecia</a:t>
            </a:r>
          </a:p>
          <a:p>
            <a:pPr marL="514350" indent="-514350">
              <a:buAutoNum type="arabicPeriod"/>
            </a:pP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3276600" cy="6278562"/>
          </a:xfrm>
        </p:spPr>
        <p:txBody>
          <a:bodyPr>
            <a:noAutofit/>
          </a:bodyPr>
          <a:lstStyle/>
          <a:p>
            <a:r>
              <a:rPr lang="en-US" sz="1400" dirty="0" smtClean="0"/>
              <a:t>Any member of a class of unicellular </a:t>
            </a:r>
            <a:r>
              <a:rPr lang="en-US" sz="1400" dirty="0" smtClean="0">
                <a:hlinkClick r:id="rId2" action="ppaction://hlinkfile"/>
              </a:rPr>
              <a:t>algae</a:t>
            </a:r>
            <a:r>
              <a:rPr lang="en-US" sz="1400" dirty="0" smtClean="0"/>
              <a:t>, </a:t>
            </a:r>
            <a:r>
              <a:rPr lang="en-US" sz="1400" dirty="0" smtClean="0"/>
              <a:t>that live in cold waters of relatively low salinity</a:t>
            </a:r>
            <a:r>
              <a:rPr lang="en-US" sz="1400" dirty="0" smtClean="0"/>
              <a:t>.  </a:t>
            </a:r>
            <a:r>
              <a:rPr lang="en-US" sz="1400" dirty="0" smtClean="0"/>
              <a:t>All have shell-like, brittle cell walls made out of </a:t>
            </a:r>
            <a:r>
              <a:rPr lang="en-US" sz="1400" dirty="0" smtClean="0">
                <a:hlinkClick r:id="rId3" action="ppaction://hlinkfile"/>
              </a:rPr>
              <a:t>silica</a:t>
            </a:r>
            <a:r>
              <a:rPr lang="en-US" sz="1400" dirty="0" smtClean="0"/>
              <a:t> (glass) and </a:t>
            </a:r>
            <a:r>
              <a:rPr lang="en-US" sz="1400" dirty="0" smtClean="0">
                <a:hlinkClick r:id="rId4" action="ppaction://hlinkfile"/>
              </a:rPr>
              <a:t>pectin</a:t>
            </a:r>
            <a:r>
              <a:rPr lang="en-US" sz="1400" dirty="0" smtClean="0"/>
              <a:t>. The walls, which are porous to allow materials in to and out of the cell, consist of two interlocking halves that fit together like a pillbox.</a:t>
            </a:r>
            <a:br>
              <a:rPr lang="en-US" sz="1400" dirty="0" smtClean="0"/>
            </a:br>
            <a:r>
              <a:rPr lang="en-US" sz="1400" dirty="0" smtClean="0"/>
              <a:t/>
            </a:r>
            <a:br>
              <a:rPr lang="en-US" sz="1400" dirty="0" smtClean="0"/>
            </a:br>
            <a:r>
              <a:rPr lang="en-US" sz="1400" dirty="0" smtClean="0"/>
              <a:t>Because they depend on sunlight for photosynthesis, diatoms generally live in the upper 200 meters of oceans and bodies of fresh water. Some species simply float in the water currents near the surface; others attach themselves to larger floating objects or to the sea floor.</a:t>
            </a:r>
            <a:br>
              <a:rPr lang="en-US" sz="1400" dirty="0" smtClean="0"/>
            </a:br>
            <a:r>
              <a:rPr lang="en-US" sz="1400" dirty="0" smtClean="0"/>
              <a:t/>
            </a:r>
            <a:br>
              <a:rPr lang="en-US" sz="1400" dirty="0" smtClean="0"/>
            </a:br>
            <a:r>
              <a:rPr lang="en-US" sz="1400" dirty="0" smtClean="0"/>
              <a:t>When diatoms die, they slowly sink to the seabed. The buildup of trillions of these shells forms a crumbly white sediment known as diatomaceous earth or diatomite, which is used in manufacturing pool filters and </a:t>
            </a:r>
            <a:r>
              <a:rPr lang="en-US" sz="1400" dirty="0" smtClean="0">
                <a:hlinkClick r:id="rId5" action="ppaction://hlinkfile"/>
              </a:rPr>
              <a:t>abrasives</a:t>
            </a:r>
            <a:r>
              <a:rPr lang="en-US" sz="1400" dirty="0" smtClean="0"/>
              <a:t>, including toothpaste. </a:t>
            </a:r>
            <a:br>
              <a:rPr lang="en-US" sz="1400" dirty="0" smtClean="0"/>
            </a:br>
            <a:endParaRPr lang="en-US" sz="1400" dirty="0"/>
          </a:p>
        </p:txBody>
      </p:sp>
      <p:pic>
        <p:nvPicPr>
          <p:cNvPr id="32770" name="Picture 2" descr="http://t1.gstatic.com/images?q=tbn:gxwJiRu5OkCqbM:http://www.daviddarling.info/images/diatoms.jpg&amp;t=1"/>
          <p:cNvPicPr>
            <a:picLocks noChangeAspect="1" noChangeArrowheads="1"/>
          </p:cNvPicPr>
          <p:nvPr/>
        </p:nvPicPr>
        <p:blipFill>
          <a:blip r:embed="rId6" cstate="print"/>
          <a:srcRect/>
          <a:stretch>
            <a:fillRect/>
          </a:stretch>
        </p:blipFill>
        <p:spPr bwMode="auto">
          <a:xfrm>
            <a:off x="3733800" y="1676400"/>
            <a:ext cx="5410200" cy="3747066"/>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http://www.crunchgear.com/wp-content/uploads/2010/03/Euglena.jpg"/>
          <p:cNvPicPr>
            <a:picLocks noChangeAspect="1" noChangeArrowheads="1"/>
          </p:cNvPicPr>
          <p:nvPr/>
        </p:nvPicPr>
        <p:blipFill>
          <a:blip r:embed="rId2" cstate="print"/>
          <a:srcRect/>
          <a:stretch>
            <a:fillRect/>
          </a:stretch>
        </p:blipFill>
        <p:spPr bwMode="auto">
          <a:xfrm>
            <a:off x="3505200" y="1066800"/>
            <a:ext cx="5181600" cy="4229101"/>
          </a:xfrm>
          <a:prstGeom prst="rect">
            <a:avLst/>
          </a:prstGeom>
          <a:noFill/>
        </p:spPr>
      </p:pic>
      <p:sp>
        <p:nvSpPr>
          <p:cNvPr id="3" name="Rectangle 2"/>
          <p:cNvSpPr/>
          <p:nvPr/>
        </p:nvSpPr>
        <p:spPr>
          <a:xfrm>
            <a:off x="0" y="0"/>
            <a:ext cx="3429000" cy="2585323"/>
          </a:xfrm>
          <a:prstGeom prst="rect">
            <a:avLst/>
          </a:prstGeom>
        </p:spPr>
        <p:txBody>
          <a:bodyPr wrap="square">
            <a:spAutoFit/>
          </a:bodyPr>
          <a:lstStyle/>
          <a:p>
            <a:r>
              <a:rPr lang="en-US" dirty="0" smtClean="0"/>
              <a:t>Major Japanese oil wholesaler </a:t>
            </a:r>
            <a:r>
              <a:rPr lang="en-US" dirty="0" smtClean="0">
                <a:hlinkClick r:id="rId3"/>
              </a:rPr>
              <a:t>Nippon Oil</a:t>
            </a:r>
            <a:r>
              <a:rPr lang="en-US" dirty="0" smtClean="0"/>
              <a:t> and Hitachi subsidiary </a:t>
            </a:r>
            <a:r>
              <a:rPr lang="en-US" dirty="0" smtClean="0">
                <a:hlinkClick r:id="rId4"/>
              </a:rPr>
              <a:t>Hitachi Plant Technologies</a:t>
            </a:r>
            <a:r>
              <a:rPr lang="en-US" dirty="0" smtClean="0"/>
              <a:t> are developing a technology that’s supposed to make it possible to mass-produce eco-friendly jet fuel from </a:t>
            </a:r>
            <a:r>
              <a:rPr lang="en-US" dirty="0" smtClean="0">
                <a:hlinkClick r:id="rId5"/>
              </a:rPr>
              <a:t>Euglena</a:t>
            </a:r>
            <a:r>
              <a:rPr lang="en-US" dirty="0" smtClean="0"/>
              <a:t>, single-celled organisms that live in ponds and lakes.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www.scientificentertainment.com/images/amoeba.jpg"/>
          <p:cNvPicPr>
            <a:picLocks noChangeAspect="1" noChangeArrowheads="1"/>
          </p:cNvPicPr>
          <p:nvPr/>
        </p:nvPicPr>
        <p:blipFill>
          <a:blip r:embed="rId2" cstate="print"/>
          <a:srcRect/>
          <a:stretch>
            <a:fillRect/>
          </a:stretch>
        </p:blipFill>
        <p:spPr bwMode="auto">
          <a:xfrm>
            <a:off x="1371600" y="762000"/>
            <a:ext cx="6096000" cy="452500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www.fas.org/irp/imint/docs/rst/Sect20/paramecium_stained.jpg"/>
          <p:cNvPicPr>
            <a:picLocks noChangeAspect="1" noChangeArrowheads="1"/>
          </p:cNvPicPr>
          <p:nvPr/>
        </p:nvPicPr>
        <p:blipFill>
          <a:blip r:embed="rId2" cstate="print"/>
          <a:srcRect/>
          <a:stretch>
            <a:fillRect/>
          </a:stretch>
        </p:blipFill>
        <p:spPr bwMode="auto">
          <a:xfrm>
            <a:off x="1905000" y="1524000"/>
            <a:ext cx="5638800" cy="368630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265</Words>
  <Application>Microsoft Office PowerPoint</Application>
  <PresentationFormat>On-screen Show (4:3)</PresentationFormat>
  <Paragraphs>30</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2.2  Unicellular Organisms</vt:lpstr>
      <vt:lpstr>The Big ideas</vt:lpstr>
      <vt:lpstr>2.2 Unicellular Organisms</vt:lpstr>
      <vt:lpstr>1. Bacteria</vt:lpstr>
      <vt:lpstr>2. Protists</vt:lpstr>
      <vt:lpstr>Any member of a class of unicellular algae, that live in cold waters of relatively low salinity.  All have shell-like, brittle cell walls made out of silica (glass) and pectin. The walls, which are porous to allow materials in to and out of the cell, consist of two interlocking halves that fit together like a pillbox.  Because they depend on sunlight for photosynthesis, diatoms generally live in the upper 200 meters of oceans and bodies of fresh water. Some species simply float in the water currents near the surface; others attach themselves to larger floating objects or to the sea floor.  When diatoms die, they slowly sink to the seabed. The buildup of trillions of these shells forms a crumbly white sediment known as diatomaceous earth or diatomite, which is used in manufacturing pool filters and abrasives, including toothpaste.  </vt:lpstr>
      <vt:lpstr>Slide 7</vt:lpstr>
      <vt:lpstr>Slide 8</vt:lpstr>
      <vt:lpstr>Slide 9</vt:lpstr>
      <vt:lpstr>3. Fungi</vt:lpstr>
      <vt:lpstr>Slide 11</vt:lpstr>
      <vt:lpstr>Slide 12</vt:lpstr>
      <vt:lpstr>Slide 13</vt:lpstr>
      <vt:lpstr>Slide 14</vt:lpstr>
    </vt:vector>
  </TitlesOfParts>
  <Company>Nechako Lakes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1.6 Parts of cell seen with an electron microscope</dc:title>
  <dc:creator>cmullin</dc:creator>
  <cp:lastModifiedBy>cmullin</cp:lastModifiedBy>
  <cp:revision>53</cp:revision>
  <dcterms:created xsi:type="dcterms:W3CDTF">2010-09-15T19:01:35Z</dcterms:created>
  <dcterms:modified xsi:type="dcterms:W3CDTF">2010-10-03T23:56:44Z</dcterms:modified>
</cp:coreProperties>
</file>