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1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4BB48-A3A2-4977-B657-9E0BE89B9843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8E66D-ED8D-4702-8FD7-739A850639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8E66D-ED8D-4702-8FD7-739A85063992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C1EA6-346A-4ED7-8803-098196D4CC38}" type="datetimeFigureOut">
              <a:rPr lang="en-US" smtClean="0"/>
              <a:t>9/15/2010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2AA50F-6965-46EA-9E9D-80B9B084C58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1.5 Technological Advances of the Microscope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(Text pages 17 and 18)</a:t>
            </a:r>
            <a:endParaRPr lang="en-US" dirty="0"/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Ideas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different types of microscopes and how are they used?</a:t>
            </a:r>
            <a:endParaRPr lang="en-US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6477000" cy="6858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Single- lens microscope (SLM)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The year 1660’s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1 lens = 10x magnification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2.   Compound light microscope (CLM)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The year 1857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FSJSS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2 lenses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Glass lenses and light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Increasing thickness of lens= increasing mag. </a:t>
            </a:r>
            <a:r>
              <a:rPr lang="en-US" dirty="0"/>
              <a:t>(</a:t>
            </a:r>
            <a:r>
              <a:rPr lang="en-US" dirty="0" smtClean="0"/>
              <a:t>can become blurry)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Max mag. = 2000 x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Any part of cell can be seen</a:t>
            </a:r>
          </a:p>
          <a:p>
            <a:pPr marL="514350" indent="-514350">
              <a:buFontTx/>
              <a:buChar char="-"/>
            </a:pPr>
            <a:endParaRPr lang="en-US" dirty="0" smtClean="0"/>
          </a:p>
          <a:p>
            <a:pPr marL="514350" indent="-514350">
              <a:buFontTx/>
              <a:buChar char="-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098" name="Picture 2" descr="http://t2.gstatic.com/images?q=tbn:ANd9GcRH1KB30qu5JiUrCRQVNbCuuDRxI6PymbaPxt0ezdNjFvKrrYg&amp;t=1&amp;usg=__bMdC3sA2MCr9DbL-35Brr133GiQ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28600"/>
            <a:ext cx="2124075" cy="2152650"/>
          </a:xfrm>
          <a:prstGeom prst="rect">
            <a:avLst/>
          </a:prstGeom>
          <a:noFill/>
        </p:spPr>
      </p:pic>
      <p:pic>
        <p:nvPicPr>
          <p:cNvPr id="4100" name="Picture 4" descr="http://www.microscope-manufacturers.com/picture/student-microscopes/compound-light-microsco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2514600"/>
            <a:ext cx="281940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t2.gstatic.com/images?q=tbn:fgNWfC-PQ8dFNM:http://upload.wikimedia.org/wikipedia/en/2/24/Electron_Microscope.pn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996641"/>
            <a:ext cx="2590800" cy="2861359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6400800" cy="4343400"/>
          </a:xfrm>
        </p:spPr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3. Transmission electron microscope (TEM)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The 1930’s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2 000 000 x mag.</a:t>
            </a:r>
          </a:p>
          <a:p>
            <a:pPr marL="514350" indent="-514350">
              <a:buFontTx/>
              <a:buChar char="-"/>
            </a:pPr>
            <a:r>
              <a:rPr lang="en-US" u="sng" dirty="0" smtClean="0"/>
              <a:t>electrons</a:t>
            </a:r>
            <a:r>
              <a:rPr lang="en-US" dirty="0" smtClean="0"/>
              <a:t> (not light) </a:t>
            </a:r>
            <a:r>
              <a:rPr lang="en-US" u="sng" dirty="0" smtClean="0"/>
              <a:t>pass through </a:t>
            </a:r>
            <a:r>
              <a:rPr lang="en-US" dirty="0" smtClean="0"/>
              <a:t>cells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very thin slices of cells</a:t>
            </a:r>
          </a:p>
          <a:p>
            <a:pPr marL="514350" indent="-514350">
              <a:buFontTx/>
              <a:buChar char="-"/>
            </a:pPr>
            <a:r>
              <a:rPr lang="en-US" dirty="0" smtClean="0"/>
              <a:t>dead cells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FontTx/>
              <a:buChar char="-"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chem.byu.edu/Site/Research/Instrumentation/TwoFeiHighResolutionTransmissionElectronMicroscopesWithCryogenicStage(resize)?percent=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97600" y="762000"/>
            <a:ext cx="2946400" cy="2209800"/>
          </a:xfrm>
          <a:prstGeom prst="rect">
            <a:avLst/>
          </a:prstGeom>
          <a:noFill/>
        </p:spPr>
      </p:pic>
      <p:pic>
        <p:nvPicPr>
          <p:cNvPr id="3078" name="Picture 6" descr="http://www.le.ac.uk/bs/em/images/tem_mont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809999"/>
            <a:ext cx="4495800" cy="3048001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"/>
            <a:ext cx="89154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None/>
            </a:pPr>
            <a:r>
              <a:rPr lang="en-US" sz="4000" dirty="0" smtClean="0"/>
              <a:t>4</a:t>
            </a:r>
            <a:r>
              <a:rPr lang="en-US" dirty="0" smtClean="0"/>
              <a:t>. </a:t>
            </a:r>
            <a:r>
              <a:rPr lang="en-US" sz="3200" dirty="0" smtClean="0"/>
              <a:t>Scanning electron microscope (SEM)</a:t>
            </a:r>
          </a:p>
          <a:p>
            <a:pPr marL="514350" indent="-514350">
              <a:buFontTx/>
              <a:buChar char="-"/>
            </a:pPr>
            <a:r>
              <a:rPr lang="en-US" sz="3200" dirty="0" smtClean="0"/>
              <a:t>In the 1980’s</a:t>
            </a:r>
          </a:p>
          <a:p>
            <a:pPr marL="514350" indent="-514350">
              <a:buFontTx/>
              <a:buChar char="-"/>
            </a:pPr>
            <a:r>
              <a:rPr lang="en-US" sz="3200" dirty="0" smtClean="0"/>
              <a:t>Electrons </a:t>
            </a:r>
            <a:r>
              <a:rPr lang="en-US" sz="3200" u="sng" dirty="0" smtClean="0"/>
              <a:t>bounce off </a:t>
            </a:r>
            <a:r>
              <a:rPr lang="en-US" sz="3200" dirty="0" smtClean="0"/>
              <a:t>of cells</a:t>
            </a:r>
          </a:p>
          <a:p>
            <a:pPr marL="514350" indent="-514350">
              <a:buFontTx/>
              <a:buChar char="-"/>
            </a:pPr>
            <a:r>
              <a:rPr lang="en-US" sz="3200" dirty="0" smtClean="0"/>
              <a:t>Thickness does not matter</a:t>
            </a:r>
          </a:p>
          <a:p>
            <a:pPr marL="514350" indent="-514350">
              <a:buFontTx/>
              <a:buChar char="-"/>
            </a:pPr>
            <a:r>
              <a:rPr lang="en-US" sz="3200" dirty="0" smtClean="0"/>
              <a:t>Only 3 D images (out side of cell)</a:t>
            </a:r>
          </a:p>
          <a:p>
            <a:pPr marL="514350" indent="-514350">
              <a:buFontTx/>
              <a:buChar char="-"/>
            </a:pPr>
            <a:r>
              <a:rPr lang="en-US" sz="3200" dirty="0" smtClean="0"/>
              <a:t>Less mag. than TEM</a:t>
            </a:r>
            <a:endParaRPr lang="en-US" sz="3200" dirty="0" smtClean="0"/>
          </a:p>
        </p:txBody>
      </p:sp>
      <p:pic>
        <p:nvPicPr>
          <p:cNvPr id="2050" name="Picture 2" descr="http://wpcontent.answcdn.com/wikipedia/commons/thumb/a/a4/Misc_pollen.jpg/400px-Misc_poll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657600"/>
            <a:ext cx="3810000" cy="2905125"/>
          </a:xfrm>
          <a:prstGeom prst="rect">
            <a:avLst/>
          </a:prstGeom>
          <a:noFill/>
        </p:spPr>
      </p:pic>
      <p:pic>
        <p:nvPicPr>
          <p:cNvPr id="2052" name="Picture 4" descr="http://www1.chm.colostate.edu/Images/sem-p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533774"/>
            <a:ext cx="4629150" cy="3324226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153</Words>
  <Application>Microsoft Office PowerPoint</Application>
  <PresentationFormat>On-screen Show (4:3)</PresentationFormat>
  <Paragraphs>33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1.5 Technological Advances of the Microscope</vt:lpstr>
      <vt:lpstr>Key Ideas</vt:lpstr>
      <vt:lpstr>Slide 3</vt:lpstr>
      <vt:lpstr>Slide 4</vt:lpstr>
      <vt:lpstr>Slide 5</vt:lpstr>
    </vt:vector>
  </TitlesOfParts>
  <Company>Nechako Lakes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1.5 Technological Advances of the Microscope</dc:title>
  <dc:creator>cmullin</dc:creator>
  <cp:lastModifiedBy>cmullin</cp:lastModifiedBy>
  <cp:revision>18</cp:revision>
  <dcterms:created xsi:type="dcterms:W3CDTF">2010-09-15T18:24:48Z</dcterms:created>
  <dcterms:modified xsi:type="dcterms:W3CDTF">2010-09-15T18:57:15Z</dcterms:modified>
</cp:coreProperties>
</file>