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58" r:id="rId5"/>
    <p:sldId id="259" r:id="rId6"/>
    <p:sldId id="271" r:id="rId7"/>
    <p:sldId id="268" r:id="rId8"/>
    <p:sldId id="269" r:id="rId9"/>
    <p:sldId id="260" r:id="rId10"/>
    <p:sldId id="262" r:id="rId11"/>
    <p:sldId id="263" r:id="rId12"/>
    <p:sldId id="264" r:id="rId13"/>
    <p:sldId id="261" r:id="rId14"/>
    <p:sldId id="265" r:id="rId15"/>
    <p:sldId id="266" r:id="rId16"/>
    <p:sldId id="272" r:id="rId17"/>
    <p:sldId id="267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130FC-2032-4446-81BA-25C0EABE7B87}" type="datetimeFigureOut">
              <a:rPr lang="en-US"/>
              <a:pPr>
                <a:defRPr/>
              </a:pPr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06516-7852-4461-8AEF-081A95574C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6C494-ECFF-4D0B-B5FF-8413A18EDB9B}" type="datetimeFigureOut">
              <a:rPr lang="en-US"/>
              <a:pPr>
                <a:defRPr/>
              </a:pPr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FBD00-2887-4D9A-A58D-358633485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7F060-BE6F-42D0-B614-5735679D01E6}" type="datetimeFigureOut">
              <a:rPr lang="en-US"/>
              <a:pPr>
                <a:defRPr/>
              </a:pPr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DA35E-BF23-4908-B7A8-18FE54C6A0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34599-971C-47DE-9E2B-FF4508DF6BC3}" type="datetimeFigureOut">
              <a:rPr lang="en-US"/>
              <a:pPr>
                <a:defRPr/>
              </a:pPr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48786-1433-4EEF-B3C3-59A3213D25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D6D0F-3810-4DAC-8E4D-48E9F577FBA7}" type="datetimeFigureOut">
              <a:rPr lang="en-US"/>
              <a:pPr>
                <a:defRPr/>
              </a:pPr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0ED05-389F-4889-87E6-30DDD376B7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5303E-11AC-4D4A-B0F2-793C4A7785A2}" type="datetimeFigureOut">
              <a:rPr lang="en-US"/>
              <a:pPr>
                <a:defRPr/>
              </a:pPr>
              <a:t>1/11/2011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7BCDC-8450-4C94-98F6-43569D8A6D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B9430-B3CB-4177-9936-2E97BBCF77E5}" type="datetimeFigureOut">
              <a:rPr lang="en-US"/>
              <a:pPr>
                <a:defRPr/>
              </a:pPr>
              <a:t>1/11/2011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F238C-9B2B-4837-9025-EC32C8E07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D2502-9AB8-4148-8DD8-988425D46BA4}" type="datetimeFigureOut">
              <a:rPr lang="en-US"/>
              <a:pPr>
                <a:defRPr/>
              </a:pPr>
              <a:t>1/11/2011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99AAA-3B1B-4A7C-90A4-80AC2874DB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EC0EB-DE38-4270-961D-3A24CAF0019D}" type="datetimeFigureOut">
              <a:rPr lang="en-US"/>
              <a:pPr>
                <a:defRPr/>
              </a:pPr>
              <a:t>1/11/2011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6F635-DB9B-498B-AA79-C3C5F7D6E6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4B47B-9293-4796-8649-AC2E103BCBA4}" type="datetimeFigureOut">
              <a:rPr lang="en-US"/>
              <a:pPr>
                <a:defRPr/>
              </a:pPr>
              <a:t>1/11/2011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7EF74-B61B-4D1B-BC32-C52CBFA0EC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AA7A3-6B74-4662-BC8B-B95076F2C845}" type="datetimeFigureOut">
              <a:rPr lang="en-US"/>
              <a:pPr>
                <a:defRPr/>
              </a:pPr>
              <a:t>1/11/2011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443E3-AB1D-419E-9A7B-C3CE9786D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62FF60-99CD-4111-9C93-1EE8770F060B}" type="datetimeFigureOut">
              <a:rPr lang="en-US"/>
              <a:pPr>
                <a:defRPr/>
              </a:pPr>
              <a:t>1/11/2011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1D39BD-6469-4032-9E84-95E321DDC2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11.7, 11.8 and 11.9 notes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library.thinkquest.org/C001377/usele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0"/>
            <a:ext cx="7086600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4" descr="http://www.couponsaver.org/blog_images/how-to-use-contact-lenses-properly-while-saving-money-with-lensmart-coupon-codes-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00600"/>
            <a:ext cx="224948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6" descr="http://www.pma-show.com/news_images/000039_panasonic_lumix_fz3_fro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5105400"/>
            <a:ext cx="1858963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8" descr="http://xc4.xanga.com/663f233238d33236947213/q1865239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52578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www.visiondepot.ca/sitebuilder/images/Near_sighted-561x2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95400"/>
            <a:ext cx="7620000" cy="402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globaleyeglasses.com/glassesmania/wp-content/uploads/2010/05/bifoca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7772400" cy="566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www.physics.uiowa.edu/~umallik/adventure/geo-optics/lens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0"/>
            <a:ext cx="5105400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www.passmyexams.co.uk/GCSE/physics/images/conca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990600"/>
            <a:ext cx="70104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www.passmyexams.co.uk/GCSE/physics/images/conca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0"/>
            <a:ext cx="744855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11.8 Notes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mtClean="0"/>
              <a:t>The characteristics of images created by lenses</a:t>
            </a:r>
            <a:r>
              <a:rPr lang="en-CA" smtClean="0">
                <a:sym typeface="Wingdings" pitchFamily="2" charset="2"/>
              </a:rPr>
              <a:t></a:t>
            </a:r>
          </a:p>
          <a:p>
            <a:r>
              <a:rPr lang="en-CA" i="1" smtClean="0">
                <a:sym typeface="Wingdings" pitchFamily="2" charset="2"/>
              </a:rPr>
              <a:t>In general, thinner lenses = greater focal length (longer) because light does not bend as much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19200"/>
          </a:xfrm>
        </p:spPr>
        <p:txBody>
          <a:bodyPr/>
          <a:lstStyle/>
          <a:p>
            <a:r>
              <a:rPr lang="en-CA" sz="4000" smtClean="0"/>
              <a:t>Convex lenses (object further away than the FP):</a:t>
            </a:r>
            <a:br>
              <a:rPr lang="en-CA" sz="4000" smtClean="0"/>
            </a:br>
            <a:endParaRPr lang="en-CA" sz="4000" smtClean="0"/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CA" smtClean="0"/>
              <a:t>Size: </a:t>
            </a:r>
          </a:p>
          <a:p>
            <a:pPr lvl="1">
              <a:lnSpc>
                <a:spcPct val="90000"/>
              </a:lnSpc>
            </a:pPr>
            <a:r>
              <a:rPr lang="en-CA" smtClean="0"/>
              <a:t>larger than object</a:t>
            </a:r>
          </a:p>
          <a:p>
            <a:pPr>
              <a:lnSpc>
                <a:spcPct val="90000"/>
              </a:lnSpc>
            </a:pPr>
            <a:r>
              <a:rPr lang="en-CA" smtClean="0"/>
              <a:t>Attitude: </a:t>
            </a:r>
          </a:p>
          <a:p>
            <a:pPr lvl="1">
              <a:lnSpc>
                <a:spcPct val="90000"/>
              </a:lnSpc>
            </a:pPr>
            <a:r>
              <a:rPr lang="en-CA" smtClean="0"/>
              <a:t>inverted</a:t>
            </a:r>
          </a:p>
          <a:p>
            <a:pPr>
              <a:lnSpc>
                <a:spcPct val="90000"/>
              </a:lnSpc>
            </a:pPr>
            <a:r>
              <a:rPr lang="en-CA" smtClean="0"/>
              <a:t>Location:</a:t>
            </a:r>
          </a:p>
          <a:p>
            <a:pPr lvl="1">
              <a:lnSpc>
                <a:spcPct val="90000"/>
              </a:lnSpc>
            </a:pPr>
            <a:r>
              <a:rPr lang="en-CA" smtClean="0"/>
              <a:t>Behind lens</a:t>
            </a:r>
          </a:p>
          <a:p>
            <a:pPr>
              <a:lnSpc>
                <a:spcPct val="90000"/>
              </a:lnSpc>
            </a:pPr>
            <a:r>
              <a:rPr lang="en-CA" smtClean="0"/>
              <a:t>Type of image: </a:t>
            </a:r>
          </a:p>
          <a:p>
            <a:pPr lvl="1">
              <a:lnSpc>
                <a:spcPct val="90000"/>
              </a:lnSpc>
            </a:pPr>
            <a:r>
              <a:rPr lang="en-CA" smtClean="0"/>
              <a:t>real</a:t>
            </a:r>
          </a:p>
        </p:txBody>
      </p:sp>
      <p:pic>
        <p:nvPicPr>
          <p:cNvPr id="24580" name="Picture 4" descr="real_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971800"/>
            <a:ext cx="5867400" cy="162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19200"/>
          </a:xfrm>
        </p:spPr>
        <p:txBody>
          <a:bodyPr/>
          <a:lstStyle/>
          <a:p>
            <a:r>
              <a:rPr lang="en-CA" sz="4000" smtClean="0"/>
              <a:t>Convex lenses (closer than the FP):</a:t>
            </a:r>
            <a:br>
              <a:rPr lang="en-CA" sz="4000" smtClean="0"/>
            </a:br>
            <a:endParaRPr lang="en-CA" sz="4000" smtClean="0"/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CA" smtClean="0"/>
              <a:t>Size: </a:t>
            </a:r>
          </a:p>
          <a:p>
            <a:pPr lvl="1">
              <a:lnSpc>
                <a:spcPct val="90000"/>
              </a:lnSpc>
            </a:pPr>
            <a:r>
              <a:rPr lang="en-CA" smtClean="0"/>
              <a:t>larger than object</a:t>
            </a:r>
          </a:p>
          <a:p>
            <a:pPr>
              <a:lnSpc>
                <a:spcPct val="90000"/>
              </a:lnSpc>
            </a:pPr>
            <a:r>
              <a:rPr lang="en-CA" smtClean="0"/>
              <a:t>Attitude: </a:t>
            </a:r>
          </a:p>
          <a:p>
            <a:pPr lvl="1">
              <a:lnSpc>
                <a:spcPct val="90000"/>
              </a:lnSpc>
            </a:pPr>
            <a:r>
              <a:rPr lang="en-CA" smtClean="0"/>
              <a:t>upright</a:t>
            </a:r>
          </a:p>
          <a:p>
            <a:pPr>
              <a:lnSpc>
                <a:spcPct val="90000"/>
              </a:lnSpc>
            </a:pPr>
            <a:r>
              <a:rPr lang="en-CA" smtClean="0"/>
              <a:t>Location:</a:t>
            </a:r>
          </a:p>
          <a:p>
            <a:pPr lvl="1">
              <a:lnSpc>
                <a:spcPct val="90000"/>
              </a:lnSpc>
            </a:pPr>
            <a:r>
              <a:rPr lang="en-CA" smtClean="0"/>
              <a:t>In front of lens</a:t>
            </a:r>
          </a:p>
          <a:p>
            <a:pPr>
              <a:lnSpc>
                <a:spcPct val="90000"/>
              </a:lnSpc>
            </a:pPr>
            <a:r>
              <a:rPr lang="en-CA" smtClean="0"/>
              <a:t>Type of image: </a:t>
            </a:r>
          </a:p>
          <a:p>
            <a:pPr lvl="1">
              <a:lnSpc>
                <a:spcPct val="90000"/>
              </a:lnSpc>
            </a:pPr>
            <a:r>
              <a:rPr lang="en-CA" smtClean="0"/>
              <a:t>virtual</a:t>
            </a:r>
          </a:p>
        </p:txBody>
      </p:sp>
      <p:pic>
        <p:nvPicPr>
          <p:cNvPr id="30729" name="Picture 9" descr="15_magnify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971800"/>
            <a:ext cx="54102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19200"/>
          </a:xfrm>
        </p:spPr>
        <p:txBody>
          <a:bodyPr/>
          <a:lstStyle/>
          <a:p>
            <a:r>
              <a:rPr lang="en-CA" sz="4000" smtClean="0"/>
              <a:t>Concave lenses </a:t>
            </a:r>
            <a:br>
              <a:rPr lang="en-CA" sz="4000" smtClean="0"/>
            </a:br>
            <a:endParaRPr lang="en-CA" sz="4000" smtClean="0"/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CA" smtClean="0"/>
              <a:t>Size: </a:t>
            </a:r>
          </a:p>
          <a:p>
            <a:pPr lvl="1">
              <a:lnSpc>
                <a:spcPct val="90000"/>
              </a:lnSpc>
            </a:pPr>
            <a:r>
              <a:rPr lang="en-CA" smtClean="0"/>
              <a:t>Always smaller than object (gets smaller and smaller as moves further away)</a:t>
            </a:r>
          </a:p>
          <a:p>
            <a:pPr>
              <a:lnSpc>
                <a:spcPct val="90000"/>
              </a:lnSpc>
            </a:pPr>
            <a:r>
              <a:rPr lang="en-CA" smtClean="0"/>
              <a:t>Attitude: </a:t>
            </a:r>
          </a:p>
          <a:p>
            <a:pPr lvl="1">
              <a:lnSpc>
                <a:spcPct val="90000"/>
              </a:lnSpc>
            </a:pPr>
            <a:r>
              <a:rPr lang="en-CA" smtClean="0"/>
              <a:t>Always upright</a:t>
            </a:r>
          </a:p>
          <a:p>
            <a:pPr>
              <a:lnSpc>
                <a:spcPct val="90000"/>
              </a:lnSpc>
            </a:pPr>
            <a:r>
              <a:rPr lang="en-CA" smtClean="0"/>
              <a:t>Location:</a:t>
            </a:r>
          </a:p>
          <a:p>
            <a:pPr lvl="1">
              <a:lnSpc>
                <a:spcPct val="90000"/>
              </a:lnSpc>
            </a:pPr>
            <a:r>
              <a:rPr lang="en-CA" smtClean="0"/>
              <a:t>In front of lens</a:t>
            </a:r>
          </a:p>
          <a:p>
            <a:pPr>
              <a:lnSpc>
                <a:spcPct val="90000"/>
              </a:lnSpc>
            </a:pPr>
            <a:r>
              <a:rPr lang="en-CA" smtClean="0"/>
              <a:t>Type of image: </a:t>
            </a:r>
          </a:p>
          <a:p>
            <a:pPr lvl="1">
              <a:lnSpc>
                <a:spcPct val="90000"/>
              </a:lnSpc>
            </a:pPr>
            <a:r>
              <a:rPr lang="en-CA" smtClean="0"/>
              <a:t>virtual</a:t>
            </a:r>
          </a:p>
        </p:txBody>
      </p:sp>
      <p:pic>
        <p:nvPicPr>
          <p:cNvPr id="31749" name="Picture 5" descr="virtual_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429000"/>
            <a:ext cx="5334000" cy="2066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11.7 The refraction of light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52600"/>
          </a:xfrm>
        </p:spPr>
        <p:txBody>
          <a:bodyPr/>
          <a:lstStyle/>
          <a:p>
            <a:r>
              <a:rPr lang="en-US" smtClean="0"/>
              <a:t>Refraction:</a:t>
            </a:r>
          </a:p>
          <a:p>
            <a:pPr lvl="1"/>
            <a:r>
              <a:rPr lang="en-US" smtClean="0"/>
              <a:t>The bending of light as it passes from one material into another</a:t>
            </a:r>
          </a:p>
        </p:txBody>
      </p:sp>
      <p:pic>
        <p:nvPicPr>
          <p:cNvPr id="14339" name="Picture 2" descr="http://www.colourtherapyhealing.com/colour/images/refraction-of-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51435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http://www.andybrain.com/sciencelab/wp-content/uploads/2007/12/straw-refrac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390900"/>
            <a:ext cx="344805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orig_183_1_12601369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0"/>
            <a:ext cx="47752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1725_EyeRefraction_med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14325"/>
            <a:ext cx="6781800" cy="6543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bent_spo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63" y="0"/>
            <a:ext cx="579596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www.mysundial.ca/tsp/images/refra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762000"/>
            <a:ext cx="6019800" cy="546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www.hsc.csu.edu.au/biology/options/communication/2951/953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685800"/>
            <a:ext cx="5867400" cy="553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 descr="Light-Refraction-Gla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62000"/>
            <a:ext cx="7277100" cy="4840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 descr="mir10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3025" y="1276350"/>
            <a:ext cx="6457950" cy="4305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ANd9GcSDAWyAYc6PbTsw-j6Ch7pZ8AgjGut4XS5lB9BAKzzdcXHCold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0"/>
            <a:ext cx="6477000" cy="3460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11.8 Refracting Light in Lenses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90800"/>
          </a:xfrm>
        </p:spPr>
        <p:txBody>
          <a:bodyPr/>
          <a:lstStyle/>
          <a:p>
            <a:r>
              <a:rPr lang="en-US" smtClean="0"/>
              <a:t>Lens:</a:t>
            </a:r>
          </a:p>
          <a:p>
            <a:pPr lvl="1"/>
            <a:r>
              <a:rPr lang="en-US" smtClean="0"/>
              <a:t>A curved, transparent device that causes light to refract as it passes through</a:t>
            </a:r>
          </a:p>
          <a:p>
            <a:pPr lvl="1"/>
            <a:r>
              <a:rPr lang="en-US" smtClean="0"/>
              <a:t>Light refracts because the speed of light differs in different substances and changes directions</a:t>
            </a:r>
          </a:p>
        </p:txBody>
      </p:sp>
      <p:pic>
        <p:nvPicPr>
          <p:cNvPr id="17411" name="Picture 2" descr="http://lensonleeuwenhoek.net/images/lenses/lenstyp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4064000"/>
            <a:ext cx="320040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176</Words>
  <Application>Microsoft Office PowerPoint</Application>
  <PresentationFormat>On-screen Show (4:3)</PresentationFormat>
  <Paragraphs>38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Calibri</vt:lpstr>
      <vt:lpstr>Arial</vt:lpstr>
      <vt:lpstr>Wingdings</vt:lpstr>
      <vt:lpstr>Office Theme</vt:lpstr>
      <vt:lpstr>11.7, 11.8 and 11.9 notes</vt:lpstr>
      <vt:lpstr>11.7 The refraction of light</vt:lpstr>
      <vt:lpstr>Slide 3</vt:lpstr>
      <vt:lpstr>Slide 4</vt:lpstr>
      <vt:lpstr>Slide 5</vt:lpstr>
      <vt:lpstr>Slide 6</vt:lpstr>
      <vt:lpstr>Slide 7</vt:lpstr>
      <vt:lpstr>Slide 8</vt:lpstr>
      <vt:lpstr>11.8 Refracting Light in Lenses</vt:lpstr>
      <vt:lpstr>Slide 10</vt:lpstr>
      <vt:lpstr>Slide 11</vt:lpstr>
      <vt:lpstr>Slide 12</vt:lpstr>
      <vt:lpstr>Slide 13</vt:lpstr>
      <vt:lpstr>Slide 14</vt:lpstr>
      <vt:lpstr>Slide 15</vt:lpstr>
      <vt:lpstr>11.8 Notes</vt:lpstr>
      <vt:lpstr>Convex lenses (object further away than the FP): </vt:lpstr>
      <vt:lpstr>Convex lenses (closer than the FP): </vt:lpstr>
      <vt:lpstr>Concave lenses  </vt:lpstr>
      <vt:lpstr>Slide 20</vt:lpstr>
      <vt:lpstr>Slide 21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11.7, 11.8 and 11.9 notes</dc:title>
  <dc:creator>cmullin</dc:creator>
  <cp:lastModifiedBy>cmullin</cp:lastModifiedBy>
  <cp:revision>17</cp:revision>
  <dcterms:created xsi:type="dcterms:W3CDTF">2011-01-10T23:05:18Z</dcterms:created>
  <dcterms:modified xsi:type="dcterms:W3CDTF">2011-01-11T16:35:06Z</dcterms:modified>
</cp:coreProperties>
</file>