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75" r:id="rId12"/>
    <p:sldId id="276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3" r:id="rId21"/>
    <p:sldId id="274" r:id="rId22"/>
    <p:sldId id="277" r:id="rId2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27E5-A8AC-4C7C-85EC-B92CE9A71F5D}" type="datetimeFigureOut">
              <a:rPr lang="en-US" smtClean="0"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5AB8-8AF6-4C64-BE55-D020FF2392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BC1C8-0E38-456A-8F07-94169DB522F9}" type="datetimeFigureOut">
              <a:rPr lang="en-US" smtClean="0"/>
              <a:pPr/>
              <a:t>11/10/2010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4.5 Measuring Matter: Mass, Weight, and Volume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pages 113-115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universeadventure.org/fundamentals/images/gravit-massvwe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849032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I travelled to the moon, would I lose weight?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9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YES, because the moon has a different gravity/pull than on Earth… you are pull down on </a:t>
            </a:r>
            <a:r>
              <a:rPr lang="en-US" i="1" dirty="0" smtClean="0"/>
              <a:t>less</a:t>
            </a:r>
            <a:r>
              <a:rPr lang="en-US" dirty="0" smtClean="0"/>
              <a:t> on the Moon!</a:t>
            </a:r>
          </a:p>
          <a:p>
            <a:r>
              <a:rPr lang="en-US" dirty="0" smtClean="0"/>
              <a:t>9.8 m/s</a:t>
            </a:r>
            <a:r>
              <a:rPr lang="en-US" baseline="30000" dirty="0" smtClean="0"/>
              <a:t>2</a:t>
            </a:r>
            <a:r>
              <a:rPr lang="en-US" dirty="0" smtClean="0"/>
              <a:t> = Earths gravitational pull</a:t>
            </a:r>
          </a:p>
          <a:p>
            <a:r>
              <a:rPr lang="en-US" dirty="0" smtClean="0"/>
              <a:t>1.6 m/s</a:t>
            </a:r>
            <a:r>
              <a:rPr lang="en-US" baseline="30000" dirty="0" smtClean="0"/>
              <a:t>2</a:t>
            </a:r>
            <a:r>
              <a:rPr lang="en-US" dirty="0" smtClean="0"/>
              <a:t> = Moons gravitational pull</a:t>
            </a:r>
          </a:p>
          <a:p>
            <a:r>
              <a:rPr lang="en-US" dirty="0" smtClean="0"/>
              <a:t>Your </a:t>
            </a:r>
            <a:r>
              <a:rPr lang="en-US" dirty="0" smtClean="0"/>
              <a:t>mass will always be the same…. You will always have the same amount of stuff inside of you!!</a:t>
            </a:r>
            <a:endParaRPr lang="en-US" dirty="0"/>
          </a:p>
        </p:txBody>
      </p:sp>
      <p:pic>
        <p:nvPicPr>
          <p:cNvPr id="34818" name="Picture 2" descr="http://3.bp.blogspot.com/_DCywWwmhQm8/SckJFI1vaZI/AAAAAAAAACI/4QujTZY61vE/s320/cull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648199"/>
            <a:ext cx="2838450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your bathroom sale measure mass or weight?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Weight!</a:t>
            </a:r>
          </a:p>
          <a:p>
            <a:r>
              <a:rPr lang="en-US" dirty="0" smtClean="0"/>
              <a:t>It measures the Earth’s pull on your body!</a:t>
            </a:r>
            <a:endParaRPr lang="en-US" dirty="0"/>
          </a:p>
        </p:txBody>
      </p:sp>
      <p:pic>
        <p:nvPicPr>
          <p:cNvPr id="33794" name="Picture 2" descr="http://www.bathroomscaledetail-online.info/images/bathroom-sc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3528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amount of “space” that an object takes up = outside</a:t>
            </a:r>
          </a:p>
          <a:p>
            <a:r>
              <a:rPr lang="en-US" dirty="0" smtClean="0"/>
              <a:t>Capacity= The amount of space </a:t>
            </a:r>
            <a:r>
              <a:rPr lang="en-US" i="1" dirty="0" smtClean="0"/>
              <a:t>in</a:t>
            </a:r>
            <a:r>
              <a:rPr lang="en-US" dirty="0" smtClean="0"/>
              <a:t> a substance (like a tube, juice container, tube of tooth paste) = inside</a:t>
            </a:r>
          </a:p>
          <a:p>
            <a:r>
              <a:rPr lang="en-US" dirty="0" smtClean="0"/>
              <a:t>Meters cubed, m</a:t>
            </a:r>
            <a:r>
              <a:rPr lang="en-US" baseline="30000" dirty="0" smtClean="0"/>
              <a:t>3</a:t>
            </a:r>
            <a:r>
              <a:rPr lang="en-US" dirty="0"/>
              <a:t>;</a:t>
            </a:r>
            <a:r>
              <a:rPr lang="en-US" dirty="0" smtClean="0"/>
              <a:t> centimeters cubed, cm</a:t>
            </a:r>
            <a:r>
              <a:rPr lang="en-US" baseline="30000" dirty="0" smtClean="0"/>
              <a:t>3</a:t>
            </a:r>
            <a:r>
              <a:rPr lang="en-US" dirty="0" smtClean="0"/>
              <a:t>; liters, L</a:t>
            </a:r>
            <a:r>
              <a:rPr lang="en-US" dirty="0"/>
              <a:t>;</a:t>
            </a:r>
            <a:r>
              <a:rPr lang="en-US" dirty="0" smtClean="0"/>
              <a:t> </a:t>
            </a:r>
            <a:r>
              <a:rPr lang="en-US" dirty="0" err="1" smtClean="0"/>
              <a:t>millilitres</a:t>
            </a:r>
            <a:r>
              <a:rPr lang="en-US" dirty="0" smtClean="0"/>
              <a:t>, </a:t>
            </a:r>
            <a:r>
              <a:rPr lang="en-US" dirty="0" err="1" smtClean="0"/>
              <a:t>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Volume is measured in many different ways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Liquids:</a:t>
            </a:r>
          </a:p>
          <a:p>
            <a:pPr lvl="1"/>
            <a:r>
              <a:rPr lang="en-US" dirty="0" smtClean="0"/>
              <a:t>Measured by observing how much of a container they fill up</a:t>
            </a:r>
          </a:p>
          <a:p>
            <a:pPr lvl="1"/>
            <a:r>
              <a:rPr lang="en-US" dirty="0" smtClean="0"/>
              <a:t>Beaker, graduated cylinders (GC), measuring cup</a:t>
            </a:r>
          </a:p>
          <a:p>
            <a:pPr lvl="1"/>
            <a:r>
              <a:rPr lang="en-US" dirty="0" smtClean="0"/>
              <a:t>Units = </a:t>
            </a:r>
            <a:r>
              <a:rPr lang="en-US" dirty="0" err="1" smtClean="0"/>
              <a:t>mL</a:t>
            </a:r>
            <a:r>
              <a:rPr lang="en-US" dirty="0" smtClean="0"/>
              <a:t>, L, </a:t>
            </a:r>
            <a:r>
              <a:rPr lang="en-US" dirty="0" err="1" smtClean="0"/>
              <a:t>kL</a:t>
            </a:r>
            <a:endParaRPr lang="en-US" dirty="0"/>
          </a:p>
        </p:txBody>
      </p:sp>
      <p:pic>
        <p:nvPicPr>
          <p:cNvPr id="24578" name="Picture 2" descr="http://www.labminho.com/uploads/images/Glass%20Be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363155"/>
            <a:ext cx="1981200" cy="2494845"/>
          </a:xfrm>
          <a:prstGeom prst="rect">
            <a:avLst/>
          </a:prstGeom>
          <a:noFill/>
        </p:spPr>
      </p:pic>
      <p:pic>
        <p:nvPicPr>
          <p:cNvPr id="24580" name="Picture 4" descr="http://ritter.tea.state.tx.us/student.assessment/resources/online/2006/grade8/science/images/20graphica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4800600"/>
            <a:ext cx="1219200" cy="1551278"/>
          </a:xfrm>
          <a:prstGeom prst="rect">
            <a:avLst/>
          </a:prstGeom>
          <a:noFill/>
        </p:spPr>
      </p:pic>
      <p:pic>
        <p:nvPicPr>
          <p:cNvPr id="24582" name="Picture 6" descr="http://crunchbang.org/uploads/102307110452-beak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066800"/>
            <a:ext cx="1323557" cy="990600"/>
          </a:xfrm>
          <a:prstGeom prst="rect">
            <a:avLst/>
          </a:prstGeom>
          <a:noFill/>
        </p:spPr>
      </p:pic>
      <p:pic>
        <p:nvPicPr>
          <p:cNvPr id="24584" name="Picture 8" descr="http://www.homebrewunderground.com/images/measuring-cu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495800"/>
            <a:ext cx="1981200" cy="1817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chemsrvr2.fullerton.edu/HES/volume/volume_files/meniscu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143000"/>
            <a:ext cx="5257800" cy="4153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US" i="1" u="sng" dirty="0" smtClean="0"/>
              <a:t>Regular</a:t>
            </a:r>
            <a:r>
              <a:rPr lang="en-US" dirty="0" smtClean="0"/>
              <a:t> shaped objects (straight edges, cubes, rectangles)</a:t>
            </a:r>
          </a:p>
          <a:p>
            <a:pPr lvl="1"/>
            <a:r>
              <a:rPr lang="en-US" dirty="0" smtClean="0"/>
              <a:t>Use a  ruler</a:t>
            </a:r>
          </a:p>
          <a:p>
            <a:pPr lvl="1"/>
            <a:r>
              <a:rPr lang="en-US" dirty="0" smtClean="0"/>
              <a:t>Volume = L x W x H</a:t>
            </a:r>
          </a:p>
          <a:p>
            <a:pPr lvl="1"/>
            <a:r>
              <a:rPr lang="en-US" dirty="0" smtClean="0"/>
              <a:t>Units = m</a:t>
            </a:r>
            <a:r>
              <a:rPr lang="en-US" baseline="30000" dirty="0" smtClean="0"/>
              <a:t>3</a:t>
            </a:r>
            <a:r>
              <a:rPr lang="en-US" dirty="0" smtClean="0"/>
              <a:t>, cm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lvl="1">
              <a:buNone/>
            </a:pP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i="1" u="sng" dirty="0" smtClean="0"/>
              <a:t>Small irregular</a:t>
            </a:r>
            <a:r>
              <a:rPr lang="en-US" dirty="0" smtClean="0"/>
              <a:t> shaped objects (rocks…)</a:t>
            </a:r>
          </a:p>
          <a:p>
            <a:pPr lvl="1"/>
            <a:r>
              <a:rPr lang="en-US" dirty="0" smtClean="0"/>
              <a:t>Displacement:</a:t>
            </a:r>
          </a:p>
          <a:p>
            <a:pPr lvl="2"/>
            <a:r>
              <a:rPr lang="en-US" dirty="0" smtClean="0"/>
              <a:t>Choose a container that the object can fit in</a:t>
            </a:r>
          </a:p>
          <a:p>
            <a:pPr lvl="2"/>
            <a:r>
              <a:rPr lang="en-US" dirty="0" smtClean="0"/>
              <a:t>Fill up with water till half full</a:t>
            </a:r>
          </a:p>
          <a:p>
            <a:pPr lvl="2"/>
            <a:r>
              <a:rPr lang="en-US" dirty="0" smtClean="0"/>
              <a:t>Record the volume</a:t>
            </a:r>
          </a:p>
          <a:p>
            <a:pPr lvl="2"/>
            <a:r>
              <a:rPr lang="en-US" dirty="0" smtClean="0"/>
              <a:t>Add the object</a:t>
            </a:r>
          </a:p>
          <a:p>
            <a:pPr lvl="2"/>
            <a:r>
              <a:rPr lang="en-US" dirty="0" smtClean="0"/>
              <a:t>Record the volume again</a:t>
            </a:r>
          </a:p>
          <a:p>
            <a:pPr lvl="2"/>
            <a:r>
              <a:rPr lang="en-US" dirty="0" smtClean="0"/>
              <a:t>Subtract the two volumes = volume of object</a:t>
            </a:r>
          </a:p>
          <a:p>
            <a:pPr lvl="2"/>
            <a:r>
              <a:rPr lang="en-US" dirty="0" smtClean="0"/>
              <a:t>This is the amount of space the object took up!</a:t>
            </a:r>
          </a:p>
          <a:p>
            <a:pPr lvl="2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Volume of object = </a:t>
            </a:r>
          </a:p>
          <a:p>
            <a:pPr lvl="1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(volume of water + object) – (volume of water)</a:t>
            </a:r>
          </a:p>
          <a:p>
            <a:pPr lvl="1">
              <a:buNone/>
            </a:pPr>
            <a:r>
              <a:rPr lang="en-US" dirty="0"/>
              <a:t> </a:t>
            </a:r>
            <a:r>
              <a:rPr lang="en-US" dirty="0" smtClean="0"/>
              <a:t>                       </a:t>
            </a:r>
            <a:r>
              <a:rPr lang="en-US" sz="2000" dirty="0" smtClean="0"/>
              <a:t>* larger number                                * smaller number</a:t>
            </a:r>
            <a:r>
              <a:rPr lang="en-US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cstephenmurray.com/onlinequizes/chemistry/measuring/Man2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762000"/>
            <a:ext cx="4572000" cy="5151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1"/>
            <a:ext cx="8229600" cy="4114800"/>
          </a:xfrm>
        </p:spPr>
        <p:txBody>
          <a:bodyPr/>
          <a:lstStyle/>
          <a:p>
            <a:r>
              <a:rPr lang="en-US" dirty="0" smtClean="0"/>
              <a:t>Large irregular shaped objects</a:t>
            </a:r>
          </a:p>
          <a:p>
            <a:pPr lvl="1"/>
            <a:r>
              <a:rPr lang="en-US" dirty="0" smtClean="0"/>
              <a:t>Overflow method</a:t>
            </a:r>
          </a:p>
          <a:p>
            <a:pPr lvl="2"/>
            <a:r>
              <a:rPr lang="en-US" dirty="0" smtClean="0"/>
              <a:t>Need an overflow can and a GC</a:t>
            </a:r>
          </a:p>
          <a:p>
            <a:pPr lvl="2"/>
            <a:r>
              <a:rPr lang="en-US" dirty="0" smtClean="0"/>
              <a:t>Fill overflow can till water starts to come out of spout, place GC under overflow spout</a:t>
            </a:r>
          </a:p>
          <a:p>
            <a:pPr lvl="2"/>
            <a:r>
              <a:rPr lang="en-US" dirty="0" smtClean="0"/>
              <a:t>Add object to over flow container</a:t>
            </a:r>
          </a:p>
          <a:p>
            <a:pPr lvl="2"/>
            <a:r>
              <a:rPr lang="en-US" dirty="0" smtClean="0"/>
              <a:t>Record how much water is in the GC</a:t>
            </a:r>
          </a:p>
          <a:p>
            <a:pPr lvl="2"/>
            <a:r>
              <a:rPr lang="en-US" dirty="0" smtClean="0"/>
              <a:t>The water that overflowed into the GC = the amount of  space the object took up</a:t>
            </a:r>
          </a:p>
          <a:p>
            <a:pPr lvl="2">
              <a:buNone/>
            </a:pPr>
            <a:endParaRPr lang="en-US" dirty="0" smtClean="0"/>
          </a:p>
        </p:txBody>
      </p:sp>
      <p:pic>
        <p:nvPicPr>
          <p:cNvPr id="26626" name="Picture 2" descr="http://image.wistatutor.com/content/measurement-and-experimentation/volume-measurement-irregular-solid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399" y="4038600"/>
            <a:ext cx="325651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4.5 Overview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 idea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Explain the concept of force</a:t>
            </a:r>
          </a:p>
          <a:p>
            <a:r>
              <a:rPr lang="en-US" dirty="0" smtClean="0"/>
              <a:t>Determine the density of a variety of substances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Mass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Volume</a:t>
            </a:r>
          </a:p>
          <a:p>
            <a:r>
              <a:rPr lang="en-US" dirty="0" smtClean="0"/>
              <a:t>Meniscus</a:t>
            </a:r>
          </a:p>
          <a:p>
            <a:r>
              <a:rPr lang="en-US" dirty="0" smtClean="0"/>
              <a:t>Displacement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method is which?</a:t>
            </a:r>
            <a:endParaRPr lang="en-US" dirty="0"/>
          </a:p>
        </p:txBody>
      </p:sp>
      <p:pic>
        <p:nvPicPr>
          <p:cNvPr id="30722" name="Picture 2" descr="Dino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91000"/>
            <a:ext cx="2178861" cy="2466976"/>
          </a:xfrm>
          <a:prstGeom prst="rect">
            <a:avLst/>
          </a:prstGeom>
          <a:noFill/>
        </p:spPr>
      </p:pic>
      <p:pic>
        <p:nvPicPr>
          <p:cNvPr id="30724" name="Picture 4" descr="http://resources.edb.gov.hk/~s1sci/R_S1Science/sp/en/syllabus/unit14/new/images/volte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657600"/>
            <a:ext cx="1943100" cy="2724151"/>
          </a:xfrm>
          <a:prstGeom prst="rect">
            <a:avLst/>
          </a:prstGeom>
          <a:noFill/>
        </p:spPr>
      </p:pic>
      <p:pic>
        <p:nvPicPr>
          <p:cNvPr id="30726" name="Picture 6" descr="http://twistedphysics.typepad.com/cocktail_party_physics/images/2007/07/16/archimed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752600"/>
            <a:ext cx="1621276" cy="1905000"/>
          </a:xfrm>
          <a:prstGeom prst="rect">
            <a:avLst/>
          </a:prstGeom>
          <a:noFill/>
        </p:spPr>
      </p:pic>
      <p:pic>
        <p:nvPicPr>
          <p:cNvPr id="30728" name="Picture 8" descr="http://www.tutornext.com/system/files/u84/Chapter12-1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371600"/>
            <a:ext cx="2057400" cy="2575416"/>
          </a:xfrm>
          <a:prstGeom prst="rect">
            <a:avLst/>
          </a:prstGeom>
          <a:noFill/>
        </p:spPr>
      </p:pic>
      <p:pic>
        <p:nvPicPr>
          <p:cNvPr id="30730" name="Picture 10" descr="http://t2.gstatic.com/images?q=tbn:aKYW80qhncyoOM:http://www.gadgetmadness.com/archives/brick.jpg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4648200"/>
            <a:ext cx="1946638" cy="1295400"/>
          </a:xfrm>
          <a:prstGeom prst="rect">
            <a:avLst/>
          </a:prstGeom>
          <a:noFill/>
        </p:spPr>
      </p:pic>
      <p:pic>
        <p:nvPicPr>
          <p:cNvPr id="30732" name="Picture 12" descr="http://morrisonlabs.com/images/volumexamples/meniscu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4419600"/>
            <a:ext cx="2038350" cy="1628776"/>
          </a:xfrm>
          <a:prstGeom prst="rect">
            <a:avLst/>
          </a:prstGeom>
          <a:noFill/>
        </p:spPr>
      </p:pic>
      <p:pic>
        <p:nvPicPr>
          <p:cNvPr id="30734" name="Picture 14" descr="http://mrsdlovesscience.com/meniscus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1447800"/>
            <a:ext cx="2235199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method would you use?</a:t>
            </a:r>
            <a:endParaRPr lang="en-US" dirty="0"/>
          </a:p>
        </p:txBody>
      </p:sp>
      <p:pic>
        <p:nvPicPr>
          <p:cNvPr id="31746" name="Picture 2" descr="http://www.zwani.com/graphics/cars/images/car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95400"/>
            <a:ext cx="2534105" cy="1828800"/>
          </a:xfrm>
          <a:prstGeom prst="rect">
            <a:avLst/>
          </a:prstGeom>
          <a:noFill/>
        </p:spPr>
      </p:pic>
      <p:pic>
        <p:nvPicPr>
          <p:cNvPr id="31748" name="Picture 4" descr="http://www.the-eleventh.com/files/hires_hu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447800"/>
            <a:ext cx="1676400" cy="1815050"/>
          </a:xfrm>
          <a:prstGeom prst="rect">
            <a:avLst/>
          </a:prstGeom>
          <a:noFill/>
        </p:spPr>
      </p:pic>
      <p:pic>
        <p:nvPicPr>
          <p:cNvPr id="31750" name="Picture 6" descr="http://www.xaraxone.com/webxealot/workbook19/cube_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447800"/>
            <a:ext cx="2133600" cy="1829380"/>
          </a:xfrm>
          <a:prstGeom prst="rect">
            <a:avLst/>
          </a:prstGeom>
          <a:noFill/>
        </p:spPr>
      </p:pic>
      <p:pic>
        <p:nvPicPr>
          <p:cNvPr id="31752" name="Picture 8" descr="http://www.opengardensblog.futuretext.com/wp-content/uploads/misc/A%20pint%20of%20apple%20jui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657600"/>
            <a:ext cx="1667199" cy="2819400"/>
          </a:xfrm>
          <a:prstGeom prst="rect">
            <a:avLst/>
          </a:prstGeom>
          <a:noFill/>
        </p:spPr>
      </p:pic>
      <p:pic>
        <p:nvPicPr>
          <p:cNvPr id="31754" name="Picture 10" descr="http://www.goforjewel.com/jewelry/diamond-engagement-rin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114800"/>
            <a:ext cx="1933303" cy="1828800"/>
          </a:xfrm>
          <a:prstGeom prst="rect">
            <a:avLst/>
          </a:prstGeom>
          <a:noFill/>
        </p:spPr>
      </p:pic>
      <p:pic>
        <p:nvPicPr>
          <p:cNvPr id="31756" name="Picture 12" descr="http://www.girlzshop.com/images/red-sho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40386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you travelled to the moon, would my volume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NO, you will still take up the same amount of space….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matter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Something that has a </a:t>
            </a:r>
            <a:r>
              <a:rPr lang="en-US" u="sng" dirty="0" smtClean="0"/>
              <a:t>mass</a:t>
            </a:r>
            <a:r>
              <a:rPr lang="en-US" dirty="0" smtClean="0"/>
              <a:t> and </a:t>
            </a:r>
            <a:r>
              <a:rPr lang="en-US" u="sng" dirty="0" smtClean="0"/>
              <a:t>volume</a:t>
            </a:r>
            <a:endParaRPr lang="en-US" dirty="0" smtClean="0"/>
          </a:p>
          <a:p>
            <a:r>
              <a:rPr lang="en-US" dirty="0" smtClean="0"/>
              <a:t>If it is not matter… it is energy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earnnc.org/lp/media/lessons/Indianajennette2112003807/ThreeStatesofMa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914400"/>
            <a:ext cx="6105525" cy="4552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3.bp.blogspot.com/_9sxGxqxDRGM/TE50SARKicI/AAAAAAAAAOg/L7eaU0NlwHE/s1600/Forms+of+energ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399" y="457200"/>
            <a:ext cx="7233717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i="1" dirty="0" smtClean="0"/>
              <a:t>difference </a:t>
            </a:r>
            <a:r>
              <a:rPr lang="en-US" dirty="0" smtClean="0"/>
              <a:t>between mass  and weight?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Mass = the amount of matter in an object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lvl="1"/>
            <a:r>
              <a:rPr lang="en-US" dirty="0" smtClean="0"/>
              <a:t>grams, g; milligrams, mg; kilograms, kg</a:t>
            </a:r>
          </a:p>
          <a:p>
            <a:pPr lvl="1"/>
            <a:r>
              <a:rPr lang="en-US" dirty="0" smtClean="0"/>
              <a:t>Mass is </a:t>
            </a:r>
            <a:r>
              <a:rPr lang="en-US" u="sng" dirty="0" smtClean="0"/>
              <a:t>always the same</a:t>
            </a:r>
          </a:p>
          <a:p>
            <a:endParaRPr lang="en-US" dirty="0"/>
          </a:p>
        </p:txBody>
      </p:sp>
      <p:pic>
        <p:nvPicPr>
          <p:cNvPr id="19460" name="Picture 4" descr="http://cnx.org/content/m20503/latest/graphics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2510707" cy="3429000"/>
          </a:xfrm>
          <a:prstGeom prst="rect">
            <a:avLst/>
          </a:prstGeom>
          <a:noFill/>
        </p:spPr>
      </p:pic>
      <p:pic>
        <p:nvPicPr>
          <p:cNvPr id="19462" name="Picture 6" descr="http://www.practicalphysics.org/imageLibrary/jpeg500/12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352800"/>
            <a:ext cx="3276144" cy="218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Weight= the force of gravity pulling on the object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2057400"/>
          </a:xfrm>
        </p:spPr>
        <p:txBody>
          <a:bodyPr/>
          <a:lstStyle/>
          <a:p>
            <a:pPr lvl="1"/>
            <a:r>
              <a:rPr lang="en-US" dirty="0" smtClean="0"/>
              <a:t>Weight is </a:t>
            </a:r>
            <a:r>
              <a:rPr lang="en-US" u="sng" dirty="0" smtClean="0"/>
              <a:t>different</a:t>
            </a:r>
            <a:r>
              <a:rPr lang="en-US" dirty="0" smtClean="0"/>
              <a:t> depending on the planet!</a:t>
            </a:r>
          </a:p>
          <a:p>
            <a:pPr lvl="1"/>
            <a:r>
              <a:rPr lang="en-US" dirty="0" smtClean="0"/>
              <a:t>Gravity keeps things on the ground, it is the Earths pull</a:t>
            </a:r>
          </a:p>
          <a:p>
            <a:pPr lvl="1"/>
            <a:r>
              <a:rPr lang="en-US" dirty="0" smtClean="0"/>
              <a:t>The pull of gravity is measured in </a:t>
            </a:r>
            <a:r>
              <a:rPr lang="en-US" dirty="0" err="1" smtClean="0"/>
              <a:t>Newtons</a:t>
            </a:r>
            <a:r>
              <a:rPr lang="en-US" dirty="0" smtClean="0"/>
              <a:t>, 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20482" name="Picture 2" descr="http://www.connecticutvalleybiological.com/images/sb8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3886200"/>
            <a:ext cx="1238250" cy="2758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1.gstatic.com/images?q=tbn:Ilxx9AmQGDRDDM:http://www.daviddarling.info/images/mass_and_weight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14400"/>
            <a:ext cx="6248400" cy="50445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510</Words>
  <Application>Microsoft Office PowerPoint</Application>
  <PresentationFormat>On-screen Show (4:3)</PresentationFormat>
  <Paragraphs>68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4.5 Measuring Matter: Mass, Weight, and Volume</vt:lpstr>
      <vt:lpstr>4.5 Overview </vt:lpstr>
      <vt:lpstr>What is matter</vt:lpstr>
      <vt:lpstr>Slide 4</vt:lpstr>
      <vt:lpstr>Slide 5</vt:lpstr>
      <vt:lpstr>What is the difference between mass  and weight?</vt:lpstr>
      <vt:lpstr>Mass = the amount of matter in an object </vt:lpstr>
      <vt:lpstr>Weight= the force of gravity pulling on the object  </vt:lpstr>
      <vt:lpstr>Slide 9</vt:lpstr>
      <vt:lpstr>Slide 10</vt:lpstr>
      <vt:lpstr>If I travelled to the moon, would I lose weight? </vt:lpstr>
      <vt:lpstr>Does your bathroom sale measure mass or weight?</vt:lpstr>
      <vt:lpstr>What is Volume</vt:lpstr>
      <vt:lpstr>Volume is measured in many different ways </vt:lpstr>
      <vt:lpstr>Slide 15</vt:lpstr>
      <vt:lpstr>Slide 16</vt:lpstr>
      <vt:lpstr>Slide 17</vt:lpstr>
      <vt:lpstr>Slide 18</vt:lpstr>
      <vt:lpstr>Slide 19</vt:lpstr>
      <vt:lpstr>Which method is which?</vt:lpstr>
      <vt:lpstr>Which method would you use?</vt:lpstr>
      <vt:lpstr>If you travelled to the moon, would my volume change?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4.5 Measuring Matter: Mass, Weight, and Volume</dc:title>
  <dc:creator>cmullin</dc:creator>
  <cp:lastModifiedBy>cmullin</cp:lastModifiedBy>
  <cp:revision>53</cp:revision>
  <dcterms:created xsi:type="dcterms:W3CDTF">2010-11-10T18:15:02Z</dcterms:created>
  <dcterms:modified xsi:type="dcterms:W3CDTF">2010-11-10T20:17:59Z</dcterms:modified>
</cp:coreProperties>
</file>