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7" r:id="rId9"/>
    <p:sldId id="268" r:id="rId10"/>
    <p:sldId id="269" r:id="rId11"/>
    <p:sldId id="270" r:id="rId12"/>
    <p:sldId id="263" r:id="rId13"/>
    <p:sldId id="272" r:id="rId14"/>
    <p:sldId id="271" r:id="rId15"/>
    <p:sldId id="273" r:id="rId16"/>
    <p:sldId id="274" r:id="rId17"/>
    <p:sldId id="275" r:id="rId18"/>
    <p:sldId id="276" r:id="rId19"/>
    <p:sldId id="277" r:id="rId20"/>
    <p:sldId id="286" r:id="rId21"/>
    <p:sldId id="278" r:id="rId22"/>
    <p:sldId id="287" r:id="rId23"/>
    <p:sldId id="288" r:id="rId24"/>
    <p:sldId id="279" r:id="rId25"/>
    <p:sldId id="280" r:id="rId26"/>
    <p:sldId id="281" r:id="rId27"/>
    <p:sldId id="285" r:id="rId28"/>
    <p:sldId id="284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F2AA6-4B4C-4CF7-8BE5-2B10905DCF13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54542-250E-4A10-96B1-590334C1EA6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qhvmUEdOYY&amp;p=9C8E1219DB4742B9&amp;index=21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AOiyjNFB0as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3vY5oyXmeI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qhvmUEdOYY&amp;p=9C8E1219DB4742B9&amp;index=2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3.2 The Circulatory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Text book pages 68-70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1, 000, 000, 000</a:t>
            </a:r>
            <a:endParaRPr lang="en-US" dirty="0"/>
          </a:p>
        </p:txBody>
      </p:sp>
      <p:pic>
        <p:nvPicPr>
          <p:cNvPr id="25602" name="Picture 2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209800"/>
            <a:ext cx="5429250" cy="2609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1, 000, 000, 000, 000</a:t>
            </a:r>
            <a:endParaRPr lang="en-US" dirty="0"/>
          </a:p>
        </p:txBody>
      </p:sp>
      <p:pic>
        <p:nvPicPr>
          <p:cNvPr id="26626" name="Picture 2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828800"/>
            <a:ext cx="7439025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 </a:t>
            </a:r>
            <a:r>
              <a:rPr lang="en-US" dirty="0" err="1" smtClean="0"/>
              <a:t>WOW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76400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dirty="0" smtClean="0"/>
              <a:t>We have 96 000 km of blood vessels (the earth is   40, 075.16 km around…. So that is MORE then twice around the earth!!</a:t>
            </a:r>
          </a:p>
          <a:p>
            <a:endParaRPr lang="en-US" dirty="0"/>
          </a:p>
        </p:txBody>
      </p:sp>
      <p:pic>
        <p:nvPicPr>
          <p:cNvPr id="17410" name="Picture 2" descr="http://images.clipartof.com/small/26553-Clipart-Illustration-Of-A-Blue-Double-Ended-Arrow-Circling-Around-Planet-Eart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2867024"/>
            <a:ext cx="4286250" cy="3990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tjcrawford.com/wp-content/uploads/image/bodies-revealed-blood-vessel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27652" name="Picture 4" descr="http://science.nationalgeographic.com/staticfiles/NGS/Shared/StaticFiles/Science/Images/Content/small-intestine-blood-vessels-e06073-s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"/>
            <a:ext cx="43688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Blood in vessels carry:</a:t>
            </a:r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 </a:t>
            </a:r>
            <a:r>
              <a:rPr lang="en-US" dirty="0" smtClean="0"/>
              <a:t>and nutrient fluids to the cells</a:t>
            </a:r>
            <a:endParaRPr lang="en-US" baseline="-25000" dirty="0" smtClean="0"/>
          </a:p>
          <a:p>
            <a:pPr lvl="1"/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and waste away from cells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3 main types of vessels: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Arteries</a:t>
            </a:r>
            <a:r>
              <a:rPr lang="en-US" dirty="0" smtClean="0"/>
              <a:t>: carry blood away from heart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Veins</a:t>
            </a:r>
            <a:r>
              <a:rPr lang="en-US" dirty="0" smtClean="0"/>
              <a:t>: carry blood to the heart</a:t>
            </a:r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Capillaries</a:t>
            </a:r>
            <a:r>
              <a:rPr lang="en-US" dirty="0" smtClean="0"/>
              <a:t>: smallest vessel (size of 1 RBC)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Types of blood vesse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762000"/>
            <a:ext cx="7212026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Heart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4 chambers</a:t>
            </a:r>
          </a:p>
          <a:p>
            <a:pPr lvl="1"/>
            <a:r>
              <a:rPr lang="en-US" dirty="0" smtClean="0"/>
              <a:t>Two atria </a:t>
            </a:r>
          </a:p>
          <a:p>
            <a:pPr lvl="2"/>
            <a:r>
              <a:rPr lang="en-US" dirty="0" smtClean="0"/>
              <a:t>Receive blood into heart</a:t>
            </a:r>
          </a:p>
          <a:p>
            <a:pPr lvl="2"/>
            <a:r>
              <a:rPr lang="en-US" dirty="0" smtClean="0"/>
              <a:t>Top or heart</a:t>
            </a:r>
          </a:p>
          <a:p>
            <a:pPr lvl="2">
              <a:buNone/>
            </a:pPr>
            <a:endParaRPr lang="en-US" dirty="0" smtClean="0"/>
          </a:p>
          <a:p>
            <a:pPr lvl="1"/>
            <a:r>
              <a:rPr lang="en-US" dirty="0" smtClean="0"/>
              <a:t>Two ventricles</a:t>
            </a:r>
          </a:p>
          <a:p>
            <a:pPr lvl="2"/>
            <a:r>
              <a:rPr lang="en-US" dirty="0" smtClean="0"/>
              <a:t>Pumps blood away from hearth</a:t>
            </a:r>
          </a:p>
          <a:p>
            <a:pPr lvl="2"/>
            <a:r>
              <a:rPr lang="en-US" dirty="0" smtClean="0"/>
              <a:t>Bottom of heart</a:t>
            </a:r>
          </a:p>
          <a:p>
            <a:pPr lvl="2"/>
            <a:r>
              <a:rPr lang="en-US" dirty="0" smtClean="0"/>
              <a:t>Stronger, more muscular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eacehealth.org/ohvi/images/anatomy/0034i_HeartChambers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16278"/>
            <a:ext cx="5638800" cy="5074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of blood through the heart: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Veins (deoxygenated blood from body)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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Right atrium (RA)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Right ventricle (RV)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Lungs (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get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 exchange CO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gas for O</a:t>
            </a:r>
            <a:r>
              <a:rPr lang="en-US" baseline="-25000" dirty="0">
                <a:solidFill>
                  <a:srgbClr val="FF0000"/>
                </a:solidFill>
                <a:sym typeface="Wingdings" pitchFamily="2" charset="2"/>
              </a:rPr>
              <a:t>2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gas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at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 the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alve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itchFamily="2" charset="2"/>
              </a:rPr>
              <a:t>oli)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Left atrium (LA)(oxygenated blood form lungs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Left ventricle (LV)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Aorta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Body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metrohealth.org/images/Patient%20Services/Heart%20and%20Vascular/norm_he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Arteries</a:t>
            </a:r>
          </a:p>
          <a:p>
            <a:r>
              <a:rPr lang="en-US" dirty="0" smtClean="0"/>
              <a:t>Veins</a:t>
            </a:r>
          </a:p>
          <a:p>
            <a:r>
              <a:rPr lang="en-US" dirty="0" smtClean="0"/>
              <a:t>Capillaries</a:t>
            </a:r>
          </a:p>
          <a:p>
            <a:r>
              <a:rPr lang="en-US" dirty="0" smtClean="0"/>
              <a:t>Atria</a:t>
            </a:r>
          </a:p>
          <a:p>
            <a:r>
              <a:rPr lang="en-US" dirty="0" smtClean="0"/>
              <a:t>Ventricle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Circulation song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http://www.youtube.com/watch?v=LqhvmUEdOYY&amp;p=9C8E1219DB4742B9&amp;index=21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one-way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33600"/>
          </a:xfrm>
        </p:spPr>
        <p:txBody>
          <a:bodyPr/>
          <a:lstStyle/>
          <a:p>
            <a:r>
              <a:rPr lang="en-US" dirty="0" smtClean="0"/>
              <a:t>Valves = one way doors</a:t>
            </a:r>
          </a:p>
          <a:p>
            <a:pPr lvl="1"/>
            <a:r>
              <a:rPr lang="en-US" dirty="0" smtClean="0"/>
              <a:t>Found between </a:t>
            </a:r>
            <a:r>
              <a:rPr lang="en-US" dirty="0" smtClean="0">
                <a:solidFill>
                  <a:srgbClr val="0070C0"/>
                </a:solidFill>
              </a:rPr>
              <a:t>RA and RV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0000"/>
                </a:solidFill>
              </a:rPr>
              <a:t>LA and LV</a:t>
            </a:r>
          </a:p>
          <a:p>
            <a:pPr lvl="1"/>
            <a:r>
              <a:rPr lang="en-US" dirty="0" smtClean="0"/>
              <a:t>Ventricles and arteries</a:t>
            </a:r>
          </a:p>
          <a:p>
            <a:pPr lvl="1"/>
            <a:r>
              <a:rPr lang="en-US" dirty="0" smtClean="0"/>
              <a:t>In veins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ww.e-tutor.com/lsnpics/43001_flowheart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"/>
            <a:ext cx="3352800" cy="4237369"/>
          </a:xfrm>
          <a:prstGeom prst="rect">
            <a:avLst/>
          </a:prstGeom>
          <a:noFill/>
        </p:spPr>
      </p:pic>
      <p:pic>
        <p:nvPicPr>
          <p:cNvPr id="38916" name="Picture 4" descr="http://wiki.nus.edu.sg/download/attachments/60260416/Valves.png?version=1&amp;modificationDate=12664717651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81000"/>
            <a:ext cx="5334000" cy="4067018"/>
          </a:xfrm>
          <a:prstGeom prst="rect">
            <a:avLst/>
          </a:prstGeom>
          <a:noFill/>
        </p:spPr>
      </p:pic>
      <p:pic>
        <p:nvPicPr>
          <p:cNvPr id="38918" name="Picture 6" descr="http://t0.gstatic.com/images?q=tbn:Pkz0x4jI7V6uHM:http://www.dynamicscience.com.au/tester/solutions/biology/heartdissection2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495800"/>
            <a:ext cx="2286000" cy="1866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teachpe.com/images/500structure_of_vei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457200"/>
            <a:ext cx="4495800" cy="5682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heart beat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19400"/>
          </a:xfrm>
        </p:spPr>
        <p:txBody>
          <a:bodyPr/>
          <a:lstStyle/>
          <a:p>
            <a:r>
              <a:rPr lang="en-US" dirty="0" smtClean="0"/>
              <a:t>“LUBB” “DUBB”</a:t>
            </a:r>
          </a:p>
          <a:p>
            <a:r>
              <a:rPr lang="en-US" dirty="0" smtClean="0"/>
              <a:t>“LUBB” = ventricles contracting and closing valves between Atria and Ventricles</a:t>
            </a:r>
          </a:p>
          <a:p>
            <a:r>
              <a:rPr lang="en-US" dirty="0" smtClean="0"/>
              <a:t>“DUBB” valves closing between the arteries and the ventricles</a:t>
            </a:r>
            <a:endParaRPr lang="en-US" dirty="0"/>
          </a:p>
        </p:txBody>
      </p:sp>
      <p:pic>
        <p:nvPicPr>
          <p:cNvPr id="34818" name="Picture 2" descr="http://www.topnews.in/healthcare/sites/default/files/heart_be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3886200"/>
            <a:ext cx="3810000" cy="2752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cartoonstock.com/lowres/gja0262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38200"/>
            <a:ext cx="4114800" cy="4898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texasheart.org/HIC/Anatomy/images/fig10_heartbeat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85800"/>
            <a:ext cx="8154240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3001962"/>
          </a:xfrm>
        </p:spPr>
        <p:txBody>
          <a:bodyPr>
            <a:normAutofit/>
          </a:bodyPr>
          <a:lstStyle/>
          <a:p>
            <a:r>
              <a:rPr lang="en-US" dirty="0" smtClean="0"/>
              <a:t>Heart Beat animation: </a:t>
            </a:r>
            <a:r>
              <a:rPr lang="en-US" dirty="0" smtClean="0">
                <a:hlinkClick r:id="rId2"/>
              </a:rPr>
              <a:t>http://www.youtube.com/watch?v=AOiyjNFB0as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http://www.youtube.com/watch?v=S3vY5oyXmeI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Circulation song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http://www.youtube.com/watch?v=LqhvmUEdOYY&amp;p=9C8E1219DB4742B9&amp;index=21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shlandschools.org/morgan_cottle/body/circ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0"/>
            <a:ext cx="4236038" cy="662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doctorgrasshopper.files.wordpress.com/2010/03/circulatory-syst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"/>
            <a:ext cx="5771465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Circulatory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Brings every cell oxygen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cell is </a:t>
            </a:r>
            <a:r>
              <a:rPr lang="en-US" dirty="0"/>
              <a:t>m</a:t>
            </a:r>
            <a:r>
              <a:rPr lang="en-US" dirty="0" smtClean="0"/>
              <a:t>ore than 2 cells away from a blood vessel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WOW!!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599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We have 60 trillion cells (60, 000, 000, 000, 000)</a:t>
            </a:r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8436" name="Picture 4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71800"/>
            <a:ext cx="4286250" cy="1790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981200"/>
            <a:ext cx="4953000" cy="1838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1, 000, 000</a:t>
            </a:r>
            <a:endParaRPr lang="en-US" dirty="0"/>
          </a:p>
        </p:txBody>
      </p:sp>
      <p:pic>
        <p:nvPicPr>
          <p:cNvPr id="23554" name="Picture 2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2362200"/>
            <a:ext cx="2533650" cy="241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100, 000, 000</a:t>
            </a:r>
            <a:endParaRPr lang="en-US" dirty="0"/>
          </a:p>
        </p:txBody>
      </p:sp>
      <p:pic>
        <p:nvPicPr>
          <p:cNvPr id="24578" name="Picture 2" descr="trill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2209800"/>
            <a:ext cx="3924300" cy="2505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323</Words>
  <Application>Microsoft Office PowerPoint</Application>
  <PresentationFormat>On-screen Show (4:3)</PresentationFormat>
  <Paragraphs>64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3.2 The Circulatory System</vt:lpstr>
      <vt:lpstr>Vocabulary:</vt:lpstr>
      <vt:lpstr>Slide 3</vt:lpstr>
      <vt:lpstr>Slide 4</vt:lpstr>
      <vt:lpstr>Circulatory system</vt:lpstr>
      <vt:lpstr>WOW!!</vt:lpstr>
      <vt:lpstr>Slide 7</vt:lpstr>
      <vt:lpstr>1, 000, 000</vt:lpstr>
      <vt:lpstr>100, 000, 000</vt:lpstr>
      <vt:lpstr>1, 000, 000, 000</vt:lpstr>
      <vt:lpstr>1, 000, 000, 000, 000</vt:lpstr>
      <vt:lpstr>WOW WOW</vt:lpstr>
      <vt:lpstr>Slide 13</vt:lpstr>
      <vt:lpstr>Circulation</vt:lpstr>
      <vt:lpstr>Slide 15</vt:lpstr>
      <vt:lpstr>Our Heart</vt:lpstr>
      <vt:lpstr>Slide 17</vt:lpstr>
      <vt:lpstr>Flow of blood through the heart: </vt:lpstr>
      <vt:lpstr>Slide 19</vt:lpstr>
      <vt:lpstr>Circulation song</vt:lpstr>
      <vt:lpstr>A one-way flow</vt:lpstr>
      <vt:lpstr>Slide 22</vt:lpstr>
      <vt:lpstr>Slide 23</vt:lpstr>
      <vt:lpstr>Our heart beat</vt:lpstr>
      <vt:lpstr>Slide 25</vt:lpstr>
      <vt:lpstr>Slide 26</vt:lpstr>
      <vt:lpstr>Heart Beat animation: http://www.youtube.com/watch?v=AOiyjNFB0as </vt:lpstr>
      <vt:lpstr>Heart video</vt:lpstr>
      <vt:lpstr>Circulation song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3.2 The Circulatory System</dc:title>
  <dc:creator>cmullin</dc:creator>
  <cp:lastModifiedBy>cmullin</cp:lastModifiedBy>
  <cp:revision>28</cp:revision>
  <dcterms:created xsi:type="dcterms:W3CDTF">2010-10-18T21:31:45Z</dcterms:created>
  <dcterms:modified xsi:type="dcterms:W3CDTF">2010-10-18T22:53:15Z</dcterms:modified>
</cp:coreProperties>
</file>