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5544800" cy="10058400"/>
  <p:notesSz cx="14782800" cy="9144000"/>
  <p:defaultTextStyle>
    <a:defPPr>
      <a:defRPr lang="en-US"/>
    </a:defPPr>
    <a:lvl1pPr marL="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5311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306220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5933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61244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6555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91866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71771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224882" algn="l" defTabSz="1306220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1686" y="1356"/>
      </p:cViewPr>
      <p:guideLst>
        <p:guide orient="horz" pos="3168"/>
        <p:guide pos="4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3124625"/>
            <a:ext cx="13213080" cy="2156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1720" y="5699760"/>
            <a:ext cx="1088136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53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06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59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65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18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57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24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79593" y="591397"/>
            <a:ext cx="4895533" cy="1258697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7597" y="591397"/>
            <a:ext cx="14432915" cy="1258697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7932" y="6463454"/>
            <a:ext cx="13213080" cy="1997710"/>
          </a:xfrm>
        </p:spPr>
        <p:txBody>
          <a:bodyPr anchor="t"/>
          <a:lstStyle>
            <a:lvl1pPr algn="l">
              <a:defRPr sz="5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7932" y="4263180"/>
            <a:ext cx="13213080" cy="2200274"/>
          </a:xfrm>
        </p:spPr>
        <p:txBody>
          <a:bodyPr anchor="b"/>
          <a:lstStyle>
            <a:lvl1pPr marL="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1pPr>
            <a:lvl2pPr marL="653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06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 marL="195933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61244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6555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9186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5717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22488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7598" y="3441277"/>
            <a:ext cx="9664223" cy="973709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10901" y="3441277"/>
            <a:ext cx="9664224" cy="9737090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02802"/>
            <a:ext cx="1399032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1" y="2251499"/>
            <a:ext cx="6868319" cy="93831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1" y="3189817"/>
            <a:ext cx="6868319" cy="579522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96544" y="2251499"/>
            <a:ext cx="6871018" cy="938318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53110" indent="0">
              <a:buNone/>
              <a:defRPr sz="2900" b="1"/>
            </a:lvl2pPr>
            <a:lvl3pPr marL="1306220" indent="0">
              <a:buNone/>
              <a:defRPr sz="2600" b="1"/>
            </a:lvl3pPr>
            <a:lvl4pPr marL="1959331" indent="0">
              <a:buNone/>
              <a:defRPr sz="2300" b="1"/>
            </a:lvl4pPr>
            <a:lvl5pPr marL="2612441" indent="0">
              <a:buNone/>
              <a:defRPr sz="2300" b="1"/>
            </a:lvl5pPr>
            <a:lvl6pPr marL="3265551" indent="0">
              <a:buNone/>
              <a:defRPr sz="2300" b="1"/>
            </a:lvl6pPr>
            <a:lvl7pPr marL="3918661" indent="0">
              <a:buNone/>
              <a:defRPr sz="2300" b="1"/>
            </a:lvl7pPr>
            <a:lvl8pPr marL="4571771" indent="0">
              <a:buNone/>
              <a:defRPr sz="2300" b="1"/>
            </a:lvl8pPr>
            <a:lvl9pPr marL="5224882" indent="0">
              <a:buNone/>
              <a:defRPr sz="2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96544" y="3189817"/>
            <a:ext cx="6871018" cy="5795222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1" y="400473"/>
            <a:ext cx="5114132" cy="1704340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7585" y="400474"/>
            <a:ext cx="8689975" cy="8584566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4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1" y="2104814"/>
            <a:ext cx="5114132" cy="6880226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6889" y="7040880"/>
            <a:ext cx="9326880" cy="831216"/>
          </a:xfrm>
        </p:spPr>
        <p:txBody>
          <a:bodyPr anchor="b"/>
          <a:lstStyle>
            <a:lvl1pPr algn="l"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6889" y="898737"/>
            <a:ext cx="9326880" cy="6035040"/>
          </a:xfrm>
        </p:spPr>
        <p:txBody>
          <a:bodyPr/>
          <a:lstStyle>
            <a:lvl1pPr marL="0" indent="0">
              <a:buNone/>
              <a:defRPr sz="4600"/>
            </a:lvl1pPr>
            <a:lvl2pPr marL="653110" indent="0">
              <a:buNone/>
              <a:defRPr sz="4000"/>
            </a:lvl2pPr>
            <a:lvl3pPr marL="1306220" indent="0">
              <a:buNone/>
              <a:defRPr sz="3400"/>
            </a:lvl3pPr>
            <a:lvl4pPr marL="1959331" indent="0">
              <a:buNone/>
              <a:defRPr sz="2900"/>
            </a:lvl4pPr>
            <a:lvl5pPr marL="2612441" indent="0">
              <a:buNone/>
              <a:defRPr sz="2900"/>
            </a:lvl5pPr>
            <a:lvl6pPr marL="3265551" indent="0">
              <a:buNone/>
              <a:defRPr sz="2900"/>
            </a:lvl6pPr>
            <a:lvl7pPr marL="3918661" indent="0">
              <a:buNone/>
              <a:defRPr sz="2900"/>
            </a:lvl7pPr>
            <a:lvl8pPr marL="4571771" indent="0">
              <a:buNone/>
              <a:defRPr sz="2900"/>
            </a:lvl8pPr>
            <a:lvl9pPr marL="5224882" indent="0">
              <a:buNone/>
              <a:defRPr sz="2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6889" y="7872096"/>
            <a:ext cx="9326880" cy="1180464"/>
          </a:xfrm>
        </p:spPr>
        <p:txBody>
          <a:bodyPr/>
          <a:lstStyle>
            <a:lvl1pPr marL="0" indent="0">
              <a:buNone/>
              <a:defRPr sz="2000"/>
            </a:lvl1pPr>
            <a:lvl2pPr marL="653110" indent="0">
              <a:buNone/>
              <a:defRPr sz="1700"/>
            </a:lvl2pPr>
            <a:lvl3pPr marL="1306220" indent="0">
              <a:buNone/>
              <a:defRPr sz="1400"/>
            </a:lvl3pPr>
            <a:lvl4pPr marL="1959331" indent="0">
              <a:buNone/>
              <a:defRPr sz="1300"/>
            </a:lvl4pPr>
            <a:lvl5pPr marL="2612441" indent="0">
              <a:buNone/>
              <a:defRPr sz="1300"/>
            </a:lvl5pPr>
            <a:lvl6pPr marL="3265551" indent="0">
              <a:buNone/>
              <a:defRPr sz="1300"/>
            </a:lvl6pPr>
            <a:lvl7pPr marL="3918661" indent="0">
              <a:buNone/>
              <a:defRPr sz="1300"/>
            </a:lvl7pPr>
            <a:lvl8pPr marL="4571771" indent="0">
              <a:buNone/>
              <a:defRPr sz="1300"/>
            </a:lvl8pPr>
            <a:lvl9pPr marL="522488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02802"/>
            <a:ext cx="13990320" cy="1676400"/>
          </a:xfrm>
          <a:prstGeom prst="rect">
            <a:avLst/>
          </a:prstGeom>
        </p:spPr>
        <p:txBody>
          <a:bodyPr vert="horz" lIns="130622" tIns="65311" rIns="130622" bIns="6531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2346962"/>
            <a:ext cx="13990320" cy="6638079"/>
          </a:xfrm>
          <a:prstGeom prst="rect">
            <a:avLst/>
          </a:prstGeom>
        </p:spPr>
        <p:txBody>
          <a:bodyPr vert="horz" lIns="130622" tIns="65311" rIns="130622" bIns="6531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" y="9322648"/>
            <a:ext cx="3627120" cy="535517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8E7B0-20E0-48AC-9645-F06E560BC8B8}" type="datetimeFigureOut">
              <a:rPr lang="en-US" smtClean="0"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1140" y="9322648"/>
            <a:ext cx="4922520" cy="535517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40440" y="9322648"/>
            <a:ext cx="3627120" cy="535517"/>
          </a:xfrm>
          <a:prstGeom prst="rect">
            <a:avLst/>
          </a:prstGeom>
        </p:spPr>
        <p:txBody>
          <a:bodyPr vert="horz" lIns="130622" tIns="65311" rIns="130622" bIns="65311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DB52D-29D9-4E81-9E27-ABB9BFF142E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06220" rtl="0" eaLnBrk="1" latinLnBrk="0" hangingPunct="1">
        <a:spcBef>
          <a:spcPct val="0"/>
        </a:spcBef>
        <a:buNone/>
        <a:defRPr sz="6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9833" indent="-489833" algn="l" defTabSz="1306220" rtl="0" eaLnBrk="1" latinLnBrk="0" hangingPunct="1">
        <a:spcBef>
          <a:spcPct val="20000"/>
        </a:spcBef>
        <a:buFont typeface="Arial" pitchFamily="34" charset="0"/>
        <a:buChar char="•"/>
        <a:defRPr sz="4600" kern="1200">
          <a:solidFill>
            <a:schemeClr val="tx1"/>
          </a:solidFill>
          <a:latin typeface="+mn-lt"/>
          <a:ea typeface="+mn-ea"/>
          <a:cs typeface="+mn-cs"/>
        </a:defRPr>
      </a:lvl1pPr>
      <a:lvl2pPr marL="1061304" indent="-408194" algn="l" defTabSz="130622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77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886" indent="-326555" algn="l" defTabSz="1306220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38996" indent="-326555" algn="l" defTabSz="1306220" rtl="0" eaLnBrk="1" latinLnBrk="0" hangingPunct="1">
        <a:spcBef>
          <a:spcPct val="20000"/>
        </a:spcBef>
        <a:buFont typeface="Arial" pitchFamily="34" charset="0"/>
        <a:buChar char="»"/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59210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245216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489832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551437" indent="-326555" algn="l" defTabSz="130622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5311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5933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1244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6555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66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1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24882" algn="l" defTabSz="1306220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29300" y="381000"/>
            <a:ext cx="3145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Name to Formula </a:t>
            </a:r>
          </a:p>
          <a:p>
            <a:pPr algn="ctr"/>
            <a:r>
              <a:rPr lang="en-US" sz="1400" dirty="0" smtClean="0"/>
              <a:t>(Copper(II) Sulfate </a:t>
            </a:r>
            <a:r>
              <a:rPr lang="en-US" sz="1400" dirty="0" smtClean="0">
                <a:sym typeface="Wingdings" pitchFamily="2" charset="2"/>
              </a:rPr>
              <a:t> CuSO</a:t>
            </a:r>
            <a:r>
              <a:rPr lang="en-US" sz="1400" baseline="-25000" dirty="0" smtClean="0">
                <a:sym typeface="Wingdings" pitchFamily="2" charset="2"/>
              </a:rPr>
              <a:t>4</a:t>
            </a:r>
            <a:r>
              <a:rPr lang="en-US" sz="1400" dirty="0" smtClean="0">
                <a:sym typeface="Wingdings" pitchFamily="2" charset="2"/>
              </a:rPr>
              <a:t>)</a:t>
            </a:r>
            <a:endParaRPr lang="en-US" sz="1400" baseline="-25000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250850" y="1218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2438400" y="1219030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12208329" y="1257130"/>
            <a:ext cx="3810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2"/>
          </p:cNvCxnSpPr>
          <p:nvPr/>
        </p:nvCxnSpPr>
        <p:spPr>
          <a:xfrm rot="5400000">
            <a:off x="7320996" y="985510"/>
            <a:ext cx="162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2590800" y="1066800"/>
            <a:ext cx="48114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402286" y="1066800"/>
            <a:ext cx="4996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5172" y="1371600"/>
            <a:ext cx="37936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There are two names, the second name ends in –</a:t>
            </a:r>
            <a:r>
              <a:rPr lang="en-US" sz="1000" dirty="0" err="1" smtClean="0"/>
              <a:t>ide</a:t>
            </a:r>
            <a:r>
              <a:rPr lang="en-US" sz="1000" dirty="0" smtClean="0"/>
              <a:t> </a:t>
            </a:r>
          </a:p>
          <a:p>
            <a:r>
              <a:rPr lang="en-US" sz="1000" dirty="0" smtClean="0"/>
              <a:t>- Exceptions are hydroxide, cyanide and </a:t>
            </a:r>
            <a:r>
              <a:rPr lang="en-US" sz="1000" dirty="0" err="1" smtClean="0"/>
              <a:t>bisulphide</a:t>
            </a:r>
            <a:r>
              <a:rPr lang="en-US" sz="1000" dirty="0" smtClean="0"/>
              <a:t>… these are PAI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3238500" y="8763000"/>
            <a:ext cx="104557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 smtClean="0"/>
              <a:t>Legend</a:t>
            </a:r>
            <a:r>
              <a:rPr lang="en-US" sz="1000" dirty="0" smtClean="0"/>
              <a:t>: </a:t>
            </a:r>
          </a:p>
          <a:p>
            <a:r>
              <a:rPr lang="en-US" sz="1000" dirty="0" smtClean="0"/>
              <a:t>M = Metal			PT = Periodic Table</a:t>
            </a:r>
          </a:p>
          <a:p>
            <a:r>
              <a:rPr lang="en-US" sz="1000" dirty="0" smtClean="0"/>
              <a:t>NM = Nonmetal			GP = </a:t>
            </a:r>
            <a:r>
              <a:rPr lang="en-US" sz="1000" dirty="0" err="1" smtClean="0"/>
              <a:t>greek</a:t>
            </a:r>
            <a:r>
              <a:rPr lang="en-US" sz="1000" dirty="0" smtClean="0"/>
              <a:t> prefixes (Mono, </a:t>
            </a:r>
            <a:r>
              <a:rPr lang="en-US" sz="1000" dirty="0" err="1" smtClean="0"/>
              <a:t>di</a:t>
            </a:r>
            <a:r>
              <a:rPr lang="en-US" sz="1000" dirty="0" smtClean="0"/>
              <a:t>-, tri-, </a:t>
            </a:r>
            <a:r>
              <a:rPr lang="en-US" sz="1000" dirty="0" err="1" smtClean="0"/>
              <a:t>terta</a:t>
            </a:r>
            <a:r>
              <a:rPr lang="en-US" sz="1000" dirty="0" smtClean="0"/>
              <a:t>-, </a:t>
            </a:r>
            <a:r>
              <a:rPr lang="en-US" sz="1000" dirty="0" err="1" smtClean="0"/>
              <a:t>penta</a:t>
            </a:r>
            <a:r>
              <a:rPr lang="en-US" sz="1000" dirty="0" smtClean="0"/>
              <a:t>-, </a:t>
            </a:r>
            <a:r>
              <a:rPr lang="en-US" sz="1000" dirty="0" err="1" smtClean="0"/>
              <a:t>hexa</a:t>
            </a:r>
            <a:r>
              <a:rPr lang="en-US" sz="1000" dirty="0" smtClean="0"/>
              <a:t>-, </a:t>
            </a:r>
            <a:r>
              <a:rPr lang="en-US" sz="1000" dirty="0" err="1" smtClean="0"/>
              <a:t>hepta</a:t>
            </a:r>
            <a:r>
              <a:rPr lang="en-US" sz="1000" dirty="0" smtClean="0"/>
              <a:t>-, </a:t>
            </a:r>
            <a:r>
              <a:rPr lang="en-US" sz="1000" dirty="0" err="1" smtClean="0"/>
              <a:t>octa</a:t>
            </a:r>
            <a:r>
              <a:rPr lang="en-US" sz="1000" dirty="0" smtClean="0"/>
              <a:t>-, </a:t>
            </a:r>
            <a:r>
              <a:rPr lang="en-US" sz="1000" dirty="0" err="1" smtClean="0"/>
              <a:t>nona</a:t>
            </a:r>
            <a:r>
              <a:rPr lang="en-US" sz="1000" dirty="0" smtClean="0"/>
              <a:t>-, </a:t>
            </a:r>
            <a:r>
              <a:rPr lang="en-US" sz="1000" dirty="0" err="1" smtClean="0"/>
              <a:t>deca</a:t>
            </a:r>
            <a:r>
              <a:rPr lang="en-US" sz="1000" dirty="0" smtClean="0"/>
              <a:t>-)</a:t>
            </a:r>
          </a:p>
          <a:p>
            <a:r>
              <a:rPr lang="en-US" sz="1000" dirty="0" smtClean="0"/>
              <a:t>RN = Roman Numeral (I, II, III, IV, V, VI…)		DB = Data booklet</a:t>
            </a:r>
          </a:p>
          <a:p>
            <a:r>
              <a:rPr lang="en-US" sz="1000" dirty="0" smtClean="0"/>
              <a:t>CC= Combining Capacity (more than one charge, metal is multivalent</a:t>
            </a:r>
            <a:r>
              <a:rPr lang="en-US" sz="1000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15001" y="1371600"/>
            <a:ext cx="32602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More than 2 names or second name ends in –ate, or –</a:t>
            </a:r>
            <a:r>
              <a:rPr lang="en-US" sz="1000" dirty="0" err="1" smtClean="0"/>
              <a:t>ite</a:t>
            </a:r>
            <a:r>
              <a:rPr lang="en-US" sz="1000" dirty="0" smtClean="0"/>
              <a:t> (</a:t>
            </a:r>
            <a:r>
              <a:rPr lang="en-US" sz="1000" dirty="0" smtClean="0"/>
              <a:t>Exceptions are hydroxide, cyanide and </a:t>
            </a:r>
            <a:r>
              <a:rPr lang="en-US" sz="1000" dirty="0" err="1" smtClean="0"/>
              <a:t>bisulphide</a:t>
            </a:r>
            <a:r>
              <a:rPr lang="en-US" sz="1000" dirty="0" smtClean="0"/>
              <a:t>)</a:t>
            </a:r>
          </a:p>
          <a:p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751129" y="1447801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Acid</a:t>
            </a:r>
            <a:endParaRPr lang="en-US" sz="1000" dirty="0"/>
          </a:p>
        </p:txBody>
      </p:sp>
      <p:cxnSp>
        <p:nvCxnSpPr>
          <p:cNvPr id="31" name="Straight Arrow Connector 30"/>
          <p:cNvCxnSpPr>
            <a:stCxn id="25" idx="2"/>
          </p:cNvCxnSpPr>
          <p:nvPr/>
        </p:nvCxnSpPr>
        <p:spPr>
          <a:xfrm rot="5400000">
            <a:off x="1785288" y="1466880"/>
            <a:ext cx="361890" cy="9715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62643" y="2133600"/>
            <a:ext cx="1480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First name is a M = ionic compound</a:t>
            </a:r>
          </a:p>
          <a:p>
            <a:r>
              <a:rPr lang="en-US" sz="1000" dirty="0" smtClean="0"/>
              <a:t>Exception= Ammonium (NH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cxnSp>
        <p:nvCxnSpPr>
          <p:cNvPr id="36" name="Straight Arrow Connector 35"/>
          <p:cNvCxnSpPr/>
          <p:nvPr/>
        </p:nvCxnSpPr>
        <p:spPr>
          <a:xfrm rot="5400000">
            <a:off x="681236" y="2971715"/>
            <a:ext cx="304006" cy="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77586" y="3657600"/>
            <a:ext cx="925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Metal has more than one CC</a:t>
            </a:r>
            <a:endParaRPr lang="en-US" sz="10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32757" y="2819400"/>
            <a:ext cx="1202871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480457" y="3810000"/>
            <a:ext cx="92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Metal has only one CC</a:t>
            </a:r>
            <a:endParaRPr lang="en-US" sz="1000" dirty="0"/>
          </a:p>
        </p:txBody>
      </p:sp>
      <p:cxnSp>
        <p:nvCxnSpPr>
          <p:cNvPr id="47" name="Straight Arrow Connector 46"/>
          <p:cNvCxnSpPr>
            <a:stCxn id="25" idx="2"/>
          </p:cNvCxnSpPr>
          <p:nvPr/>
        </p:nvCxnSpPr>
        <p:spPr>
          <a:xfrm rot="16200000" flipH="1">
            <a:off x="2650701" y="1573016"/>
            <a:ext cx="666691" cy="1064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960914" y="2438400"/>
            <a:ext cx="148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First name is a NM = Covalent molecule</a:t>
            </a:r>
            <a:endParaRPr lang="en-US" sz="1000" dirty="0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681321" y="3504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77586" y="5105401"/>
            <a:ext cx="925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555172" y="3124201"/>
            <a:ext cx="5551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RN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1665514" y="3276601"/>
            <a:ext cx="6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 RN</a:t>
            </a:r>
            <a:endParaRPr lang="en-US" sz="1000" dirty="0"/>
          </a:p>
        </p:txBody>
      </p:sp>
      <p:cxnSp>
        <p:nvCxnSpPr>
          <p:cNvPr id="67" name="Straight Arrow Connector 66"/>
          <p:cNvCxnSpPr/>
          <p:nvPr/>
        </p:nvCxnSpPr>
        <p:spPr>
          <a:xfrm rot="5400000">
            <a:off x="1791664" y="36566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40" idx="2"/>
          </p:cNvCxnSpPr>
          <p:nvPr/>
        </p:nvCxnSpPr>
        <p:spPr>
          <a:xfrm rot="5400000">
            <a:off x="598128" y="4353529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77586" y="4495801"/>
            <a:ext cx="1017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ion.  The M’s CC is the RN, obtain the NM CC from the PT</a:t>
            </a:r>
            <a:endParaRPr lang="en-US" sz="1000" dirty="0"/>
          </a:p>
        </p:txBody>
      </p:sp>
      <p:cxnSp>
        <p:nvCxnSpPr>
          <p:cNvPr id="73" name="Straight Arrow Connector 72"/>
          <p:cNvCxnSpPr/>
          <p:nvPr/>
        </p:nvCxnSpPr>
        <p:spPr>
          <a:xfrm rot="5400000">
            <a:off x="550608" y="5980821"/>
            <a:ext cx="380206" cy="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77586" y="6172200"/>
            <a:ext cx="925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the CC, reduce if possible)</a:t>
            </a:r>
            <a:endParaRPr lang="en-US" sz="1000" dirty="0"/>
          </a:p>
        </p:txBody>
      </p:sp>
      <p:cxnSp>
        <p:nvCxnSpPr>
          <p:cNvPr id="77" name="Straight Arrow Connector 76"/>
          <p:cNvCxnSpPr>
            <a:endCxn id="149" idx="0"/>
          </p:cNvCxnSpPr>
          <p:nvPr/>
        </p:nvCxnSpPr>
        <p:spPr>
          <a:xfrm rot="16200000" flipH="1">
            <a:off x="534364" y="6935164"/>
            <a:ext cx="609600" cy="150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9829800" y="5562601"/>
            <a:ext cx="152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</a:t>
            </a:r>
            <a:r>
              <a:rPr lang="en-US" sz="1000" u="sng" dirty="0" smtClean="0"/>
              <a:t>hydro</a:t>
            </a:r>
            <a:r>
              <a:rPr lang="en-US" sz="1000" dirty="0" smtClean="0"/>
              <a:t>chlor</a:t>
            </a:r>
            <a:r>
              <a:rPr lang="en-US" sz="1000" u="sng" dirty="0" smtClean="0"/>
              <a:t>ic </a:t>
            </a:r>
            <a:r>
              <a:rPr lang="en-US" sz="1000" dirty="0" smtClean="0"/>
              <a:t>acid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H </a:t>
            </a:r>
            <a:r>
              <a:rPr lang="en-US" sz="1000" baseline="30000" dirty="0" smtClean="0"/>
              <a:t>+1        </a:t>
            </a:r>
            <a:r>
              <a:rPr lang="en-US" sz="1000" dirty="0" smtClean="0"/>
              <a:t>Cl</a:t>
            </a:r>
            <a:r>
              <a:rPr lang="en-US" sz="1000" baseline="30000" dirty="0" smtClean="0"/>
              <a:t>-1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err="1" smtClean="0"/>
              <a:t>HCl</a:t>
            </a:r>
            <a:endParaRPr lang="en-US" sz="1000" baseline="-25000" dirty="0"/>
          </a:p>
        </p:txBody>
      </p:sp>
      <p:cxnSp>
        <p:nvCxnSpPr>
          <p:cNvPr id="80" name="Straight Arrow Connector 79"/>
          <p:cNvCxnSpPr/>
          <p:nvPr/>
        </p:nvCxnSpPr>
        <p:spPr>
          <a:xfrm rot="5400000">
            <a:off x="1725763" y="4484537"/>
            <a:ext cx="4366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480457" y="4724400"/>
            <a:ext cx="11103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look up the M’s CC from the PT, obtain the NM CC from the PT</a:t>
            </a:r>
            <a:endParaRPr lang="en-US" sz="1000" dirty="0"/>
          </a:p>
        </p:txBody>
      </p:sp>
      <p:sp>
        <p:nvSpPr>
          <p:cNvPr id="82" name="TextBox 81"/>
          <p:cNvSpPr txBox="1"/>
          <p:nvPr/>
        </p:nvSpPr>
        <p:spPr>
          <a:xfrm>
            <a:off x="1480457" y="6400800"/>
            <a:ext cx="925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the CC, reduce if possible</a:t>
            </a:r>
            <a:endParaRPr lang="en-US" sz="1000" dirty="0"/>
          </a:p>
        </p:txBody>
      </p:sp>
      <p:cxnSp>
        <p:nvCxnSpPr>
          <p:cNvPr id="83" name="Straight Arrow Connector 82"/>
          <p:cNvCxnSpPr/>
          <p:nvPr/>
        </p:nvCxnSpPr>
        <p:spPr>
          <a:xfrm rot="5400000">
            <a:off x="1753479" y="6209421"/>
            <a:ext cx="380206" cy="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524000" y="7391400"/>
            <a:ext cx="1202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Calcium oxide</a:t>
            </a:r>
          </a:p>
          <a:p>
            <a:pPr algn="ctr"/>
            <a:r>
              <a:rPr lang="en-US" sz="1000" dirty="0" smtClean="0"/>
              <a:t>Ca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O</a:t>
            </a:r>
            <a:r>
              <a:rPr lang="en-US" sz="1000" baseline="30000" dirty="0" smtClean="0"/>
              <a:t>-2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Ca</a:t>
            </a:r>
            <a:r>
              <a:rPr lang="en-US" sz="1000" baseline="-25000" dirty="0" smtClean="0"/>
              <a:t>2</a:t>
            </a:r>
            <a:r>
              <a:rPr lang="en-US" sz="1000" dirty="0" smtClean="0"/>
              <a:t>O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  <a:p>
            <a:pPr algn="ctr"/>
            <a:endParaRPr lang="en-US" sz="1000" dirty="0" smtClean="0"/>
          </a:p>
          <a:p>
            <a:pPr algn="ctr"/>
            <a:r>
              <a:rPr lang="en-US" sz="1000" dirty="0" err="1" smtClean="0"/>
              <a:t>CaO</a:t>
            </a:r>
            <a:endParaRPr lang="en-US" sz="1000" baseline="-25000" dirty="0"/>
          </a:p>
        </p:txBody>
      </p:sp>
      <p:cxnSp>
        <p:nvCxnSpPr>
          <p:cNvPr id="85" name="Straight Arrow Connector 84"/>
          <p:cNvCxnSpPr>
            <a:endCxn id="84" idx="0"/>
          </p:cNvCxnSpPr>
          <p:nvPr/>
        </p:nvCxnSpPr>
        <p:spPr>
          <a:xfrm rot="16200000" flipH="1">
            <a:off x="1787582" y="7053546"/>
            <a:ext cx="457200" cy="2185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50" idx="2"/>
          </p:cNvCxnSpPr>
          <p:nvPr/>
        </p:nvCxnSpPr>
        <p:spPr>
          <a:xfrm rot="5400000">
            <a:off x="3481219" y="3057470"/>
            <a:ext cx="438884" cy="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960914" y="3276600"/>
            <a:ext cx="1572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 GP become the subscripts for that NM</a:t>
            </a:r>
          </a:p>
          <a:p>
            <a:r>
              <a:rPr lang="en-US" sz="1000" dirty="0" smtClean="0"/>
              <a:t>* Do not </a:t>
            </a:r>
            <a:r>
              <a:rPr lang="en-US" sz="1000" dirty="0" err="1" smtClean="0"/>
              <a:t>criss</a:t>
            </a:r>
            <a:r>
              <a:rPr lang="en-US" sz="1000" dirty="0" smtClean="0"/>
              <a:t> cross or reduce</a:t>
            </a:r>
            <a:endParaRPr lang="en-US" sz="1000" dirty="0"/>
          </a:p>
        </p:txBody>
      </p:sp>
      <p:cxnSp>
        <p:nvCxnSpPr>
          <p:cNvPr id="94" name="Straight Arrow Connector 93"/>
          <p:cNvCxnSpPr/>
          <p:nvPr/>
        </p:nvCxnSpPr>
        <p:spPr>
          <a:xfrm rot="16200000" flipH="1">
            <a:off x="3328307" y="4139293"/>
            <a:ext cx="533400" cy="272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775857" y="4419600"/>
            <a:ext cx="1665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Ex.) </a:t>
            </a:r>
            <a:r>
              <a:rPr lang="en-US" sz="1000" dirty="0" err="1" smtClean="0"/>
              <a:t>dinitrogen</a:t>
            </a:r>
            <a:r>
              <a:rPr lang="en-US" sz="1000" dirty="0" smtClean="0"/>
              <a:t> trioxide</a:t>
            </a:r>
          </a:p>
          <a:p>
            <a:pPr algn="ctr"/>
            <a:r>
              <a:rPr lang="en-US" sz="1000" dirty="0" smtClean="0"/>
              <a:t>N</a:t>
            </a:r>
            <a:r>
              <a:rPr lang="en-US" sz="1000" baseline="-25000" dirty="0" smtClean="0"/>
              <a:t>2</a:t>
            </a:r>
            <a:r>
              <a:rPr lang="en-US" sz="1000" dirty="0" smtClean="0"/>
              <a:t>O</a:t>
            </a:r>
            <a:r>
              <a:rPr lang="en-US" sz="1000" baseline="-25000" dirty="0" smtClean="0"/>
              <a:t>3</a:t>
            </a:r>
            <a:endParaRPr lang="en-US" sz="1000" baseline="-25000" dirty="0"/>
          </a:p>
        </p:txBody>
      </p:sp>
      <p:cxnSp>
        <p:nvCxnSpPr>
          <p:cNvPr id="102" name="Straight Arrow Connector 101"/>
          <p:cNvCxnSpPr/>
          <p:nvPr/>
        </p:nvCxnSpPr>
        <p:spPr>
          <a:xfrm rot="5400000">
            <a:off x="7239964" y="19040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6248400" y="1981200"/>
            <a:ext cx="2313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First name is a M and the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name is a PAI (ends in –ate, -</a:t>
            </a:r>
            <a:r>
              <a:rPr lang="en-US" sz="1000" dirty="0" err="1" smtClean="0"/>
              <a:t>ite</a:t>
            </a:r>
            <a:r>
              <a:rPr lang="en-US" sz="1000" dirty="0" smtClean="0"/>
              <a:t>… see DB)</a:t>
            </a:r>
            <a:endParaRPr lang="en-US" sz="1000" dirty="0"/>
          </a:p>
        </p:txBody>
      </p:sp>
      <p:cxnSp>
        <p:nvCxnSpPr>
          <p:cNvPr id="107" name="Straight Arrow Connector 106"/>
          <p:cNvCxnSpPr>
            <a:stCxn id="103" idx="2"/>
            <a:endCxn id="109" idx="0"/>
          </p:cNvCxnSpPr>
          <p:nvPr/>
        </p:nvCxnSpPr>
        <p:spPr>
          <a:xfrm rot="5400000">
            <a:off x="6136852" y="1398845"/>
            <a:ext cx="285690" cy="22506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4664528" y="3124199"/>
            <a:ext cx="925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Metal has more than one CC</a:t>
            </a:r>
            <a:endParaRPr lang="en-US" sz="1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876800" y="2667000"/>
            <a:ext cx="5551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RN</a:t>
            </a:r>
            <a:endParaRPr lang="en-US" sz="1000" dirty="0"/>
          </a:p>
        </p:txBody>
      </p:sp>
      <p:cxnSp>
        <p:nvCxnSpPr>
          <p:cNvPr id="112" name="Straight Arrow Connector 111"/>
          <p:cNvCxnSpPr/>
          <p:nvPr/>
        </p:nvCxnSpPr>
        <p:spPr>
          <a:xfrm rot="5400000">
            <a:off x="4888063" y="30367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03" idx="2"/>
            <a:endCxn id="115" idx="0"/>
          </p:cNvCxnSpPr>
          <p:nvPr/>
        </p:nvCxnSpPr>
        <p:spPr>
          <a:xfrm rot="5400000">
            <a:off x="6900212" y="2314605"/>
            <a:ext cx="43809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6509657" y="2819400"/>
            <a:ext cx="6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No RN</a:t>
            </a:r>
            <a:endParaRPr lang="en-US" sz="1000" dirty="0"/>
          </a:p>
        </p:txBody>
      </p:sp>
      <p:sp>
        <p:nvSpPr>
          <p:cNvPr id="116" name="TextBox 115"/>
          <p:cNvSpPr txBox="1"/>
          <p:nvPr/>
        </p:nvSpPr>
        <p:spPr>
          <a:xfrm>
            <a:off x="6417129" y="3352799"/>
            <a:ext cx="92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Metal has only one CC</a:t>
            </a:r>
            <a:endParaRPr lang="en-US" sz="1000" dirty="0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7393328" y="2362200"/>
            <a:ext cx="760072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5400000">
            <a:off x="6646106" y="3951136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 rot="5400000">
            <a:off x="4811863" y="37987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572000" y="3962400"/>
            <a:ext cx="10178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the M’s CC is the RN, obtain the PAI CC from the DB</a:t>
            </a:r>
            <a:endParaRPr lang="en-US" sz="1000" dirty="0"/>
          </a:p>
        </p:txBody>
      </p:sp>
      <p:sp>
        <p:nvSpPr>
          <p:cNvPr id="123" name="TextBox 122"/>
          <p:cNvSpPr txBox="1"/>
          <p:nvPr/>
        </p:nvSpPr>
        <p:spPr>
          <a:xfrm>
            <a:off x="4479471" y="5562599"/>
            <a:ext cx="925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If the M’s CC is greater than 1, put brackets around the PAI.  </a:t>
            </a:r>
            <a:r>
              <a:rPr lang="en-US" sz="1000" dirty="0" err="1" smtClean="0"/>
              <a:t>Criss</a:t>
            </a:r>
            <a:r>
              <a:rPr lang="en-US" sz="1000" dirty="0" smtClean="0"/>
              <a:t> cross the CC, reduce if possible</a:t>
            </a:r>
            <a:endParaRPr lang="en-US" sz="1000" dirty="0"/>
          </a:p>
        </p:txBody>
      </p:sp>
      <p:cxnSp>
        <p:nvCxnSpPr>
          <p:cNvPr id="124" name="Straight Arrow Connector 123"/>
          <p:cNvCxnSpPr>
            <a:stCxn id="147" idx="2"/>
          </p:cNvCxnSpPr>
          <p:nvPr/>
        </p:nvCxnSpPr>
        <p:spPr>
          <a:xfrm rot="5400000">
            <a:off x="10326032" y="4587712"/>
            <a:ext cx="490716" cy="46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rot="16200000" flipH="1">
            <a:off x="6574386" y="7294014"/>
            <a:ext cx="512801" cy="97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rot="16200000" flipH="1">
            <a:off x="6451921" y="5359078"/>
            <a:ext cx="589001" cy="816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23" idx="2"/>
          </p:cNvCxnSpPr>
          <p:nvPr/>
        </p:nvCxnSpPr>
        <p:spPr>
          <a:xfrm rot="5400000">
            <a:off x="4776677" y="7205364"/>
            <a:ext cx="3308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5400000">
            <a:off x="4696599" y="5285601"/>
            <a:ext cx="5128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386943" y="7391399"/>
            <a:ext cx="14042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iron(II) phosphate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Fe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(PO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30000" dirty="0" smtClean="0"/>
              <a:t>-3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Fe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(PO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sp>
        <p:nvSpPr>
          <p:cNvPr id="130" name="TextBox 129"/>
          <p:cNvSpPr txBox="1"/>
          <p:nvPr/>
        </p:nvSpPr>
        <p:spPr>
          <a:xfrm>
            <a:off x="6324600" y="4114800"/>
            <a:ext cx="11103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look up the M’s CC from the PT, obtain the PAI CC from the DB</a:t>
            </a:r>
            <a:endParaRPr lang="en-US" sz="1000" dirty="0"/>
          </a:p>
        </p:txBody>
      </p:sp>
      <p:sp>
        <p:nvSpPr>
          <p:cNvPr id="131" name="TextBox 130"/>
          <p:cNvSpPr txBox="1"/>
          <p:nvPr/>
        </p:nvSpPr>
        <p:spPr>
          <a:xfrm>
            <a:off x="6417129" y="5714999"/>
            <a:ext cx="9252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If the M’s CC is greater than 1, put brackets around the PAI.  </a:t>
            </a:r>
            <a:r>
              <a:rPr lang="en-US" sz="1000" dirty="0" err="1" smtClean="0"/>
              <a:t>Criss</a:t>
            </a:r>
            <a:r>
              <a:rPr lang="en-US" sz="1000" dirty="0" smtClean="0"/>
              <a:t> cross the CC, reduce if possible</a:t>
            </a:r>
            <a:endParaRPr lang="en-US" sz="1000" dirty="0"/>
          </a:p>
        </p:txBody>
      </p:sp>
      <p:sp>
        <p:nvSpPr>
          <p:cNvPr id="132" name="TextBox 131"/>
          <p:cNvSpPr txBox="1"/>
          <p:nvPr/>
        </p:nvSpPr>
        <p:spPr>
          <a:xfrm>
            <a:off x="6096000" y="7620000"/>
            <a:ext cx="16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Magnesium Nitrite</a:t>
            </a:r>
          </a:p>
          <a:p>
            <a:pPr algn="ctr"/>
            <a:r>
              <a:rPr lang="en-US" sz="1000" dirty="0" smtClean="0"/>
              <a:t>Mg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(NO</a:t>
            </a:r>
            <a:r>
              <a:rPr lang="en-US" sz="1000" baseline="-25000" dirty="0"/>
              <a:t>2</a:t>
            </a:r>
            <a:r>
              <a:rPr lang="en-US" sz="1000" dirty="0" smtClean="0"/>
              <a:t>)</a:t>
            </a:r>
            <a:r>
              <a:rPr lang="en-US" sz="1000" baseline="30000" dirty="0" smtClean="0"/>
              <a:t>-1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Mg(</a:t>
            </a:r>
            <a:r>
              <a:rPr lang="en-US" sz="1000" dirty="0" smtClean="0"/>
              <a:t>NO2</a:t>
            </a:r>
            <a:r>
              <a:rPr lang="en-US" sz="1000" dirty="0" smtClean="0"/>
              <a:t>)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cxnSp>
        <p:nvCxnSpPr>
          <p:cNvPr id="136" name="Straight Arrow Connector 135"/>
          <p:cNvCxnSpPr/>
          <p:nvPr/>
        </p:nvCxnSpPr>
        <p:spPr>
          <a:xfrm rot="10800000" flipV="1">
            <a:off x="10455728" y="1676400"/>
            <a:ext cx="2035629" cy="381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rot="5400000">
            <a:off x="12234432" y="1933326"/>
            <a:ext cx="515779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9448800" y="2133600"/>
            <a:ext cx="2057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Hydro___</a:t>
            </a:r>
            <a:r>
              <a:rPr lang="en-US" sz="800" u="sng" dirty="0" err="1" smtClean="0"/>
              <a:t>NM’s</a:t>
            </a:r>
            <a:r>
              <a:rPr lang="en-US" sz="800" u="sng" dirty="0" smtClean="0"/>
              <a:t> name</a:t>
            </a:r>
            <a:r>
              <a:rPr lang="en-US" sz="1000" dirty="0" smtClean="0"/>
              <a:t>)____ -</a:t>
            </a:r>
            <a:r>
              <a:rPr lang="en-US" sz="1000" dirty="0" err="1" smtClean="0"/>
              <a:t>ic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cxnSp>
        <p:nvCxnSpPr>
          <p:cNvPr id="142" name="Straight Arrow Connector 141"/>
          <p:cNvCxnSpPr/>
          <p:nvPr/>
        </p:nvCxnSpPr>
        <p:spPr>
          <a:xfrm rot="5400000">
            <a:off x="10396821" y="2742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9808028" y="2971800"/>
            <a:ext cx="1387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Binary acid, just an H and a NM</a:t>
            </a:r>
            <a:endParaRPr lang="en-US" sz="1000" dirty="0"/>
          </a:p>
        </p:txBody>
      </p:sp>
      <p:cxnSp>
        <p:nvCxnSpPr>
          <p:cNvPr id="146" name="Straight Arrow Connector 145"/>
          <p:cNvCxnSpPr/>
          <p:nvPr/>
        </p:nvCxnSpPr>
        <p:spPr>
          <a:xfrm rot="5400000">
            <a:off x="10396821" y="3504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9993086" y="3657600"/>
            <a:ext cx="1202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look up the CC from the PT</a:t>
            </a:r>
            <a:endParaRPr lang="en-US" sz="1000" dirty="0"/>
          </a:p>
        </p:txBody>
      </p:sp>
      <p:sp>
        <p:nvSpPr>
          <p:cNvPr id="148" name="TextBox 147"/>
          <p:cNvSpPr txBox="1"/>
          <p:nvPr/>
        </p:nvSpPr>
        <p:spPr>
          <a:xfrm>
            <a:off x="10085614" y="4876800"/>
            <a:ext cx="92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the CC</a:t>
            </a:r>
            <a:endParaRPr lang="en-US" sz="1000" dirty="0"/>
          </a:p>
        </p:txBody>
      </p:sp>
      <p:sp>
        <p:nvSpPr>
          <p:cNvPr id="149" name="TextBox 148"/>
          <p:cNvSpPr txBox="1"/>
          <p:nvPr/>
        </p:nvSpPr>
        <p:spPr>
          <a:xfrm>
            <a:off x="228600" y="7315200"/>
            <a:ext cx="13715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copper(II) chloride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1000" dirty="0" smtClean="0"/>
              <a:t>Cu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Cl</a:t>
            </a:r>
            <a:r>
              <a:rPr lang="en-US" sz="1000" baseline="30000" dirty="0" smtClean="0"/>
              <a:t>-1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CuCl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cxnSp>
        <p:nvCxnSpPr>
          <p:cNvPr id="150" name="Straight Arrow Connector 149"/>
          <p:cNvCxnSpPr/>
          <p:nvPr/>
        </p:nvCxnSpPr>
        <p:spPr>
          <a:xfrm rot="5400000">
            <a:off x="12350220" y="26557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rot="5400000">
            <a:off x="14200792" y="25795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5400000">
            <a:off x="12350220" y="5475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rot="5400000">
            <a:off x="12350220" y="47893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rot="5400000">
            <a:off x="12350220" y="3570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rot="5400000">
            <a:off x="10407120" y="5398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1843657" y="2209800"/>
            <a:ext cx="1572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_____________-</a:t>
            </a:r>
            <a:r>
              <a:rPr lang="en-US" sz="1000" dirty="0" err="1" smtClean="0"/>
              <a:t>ic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1751128" y="2819400"/>
            <a:ext cx="13879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PAI name ended in –ate and was changed to -</a:t>
            </a:r>
            <a:r>
              <a:rPr lang="en-US" sz="1000" dirty="0" err="1" smtClean="0"/>
              <a:t>ic</a:t>
            </a:r>
            <a:endParaRPr lang="en-US" sz="1000" dirty="0"/>
          </a:p>
        </p:txBody>
      </p:sp>
      <p:sp>
        <p:nvSpPr>
          <p:cNvPr id="161" name="TextBox 160"/>
          <p:cNvSpPr txBox="1"/>
          <p:nvPr/>
        </p:nvSpPr>
        <p:spPr>
          <a:xfrm>
            <a:off x="11936186" y="3886200"/>
            <a:ext cx="1202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look up the CC from the PT and DB</a:t>
            </a:r>
            <a:endParaRPr lang="en-US" sz="1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12028714" y="4953000"/>
            <a:ext cx="92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the CC</a:t>
            </a:r>
            <a:endParaRPr lang="en-US" sz="1000" dirty="0"/>
          </a:p>
        </p:txBody>
      </p:sp>
      <p:sp>
        <p:nvSpPr>
          <p:cNvPr id="163" name="TextBox 162"/>
          <p:cNvSpPr txBox="1"/>
          <p:nvPr/>
        </p:nvSpPr>
        <p:spPr>
          <a:xfrm>
            <a:off x="11582400" y="5638800"/>
            <a:ext cx="1676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phosphoric acid</a:t>
            </a:r>
          </a:p>
          <a:p>
            <a:endParaRPr lang="en-US" sz="1000" dirty="0"/>
          </a:p>
          <a:p>
            <a:r>
              <a:rPr lang="en-US" sz="1000" dirty="0" smtClean="0"/>
              <a:t>Phosphor</a:t>
            </a:r>
            <a:r>
              <a:rPr lang="en-US" sz="1000" u="sng" dirty="0" smtClean="0"/>
              <a:t>ic</a:t>
            </a:r>
            <a:r>
              <a:rPr lang="en-US" sz="1000" dirty="0" smtClean="0"/>
              <a:t> was phosph</a:t>
            </a:r>
            <a:r>
              <a:rPr lang="en-US" sz="1000" u="sng" dirty="0" smtClean="0"/>
              <a:t>ate</a:t>
            </a:r>
          </a:p>
          <a:p>
            <a:endParaRPr lang="en-US" sz="1000" dirty="0"/>
          </a:p>
          <a:p>
            <a:pPr algn="ctr"/>
            <a:r>
              <a:rPr lang="en-US" sz="1000" dirty="0" smtClean="0"/>
              <a:t>H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      PO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-3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H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PO</a:t>
            </a:r>
            <a:r>
              <a:rPr lang="en-US" sz="1000" baseline="-25000" dirty="0" smtClean="0"/>
              <a:t>4</a:t>
            </a:r>
            <a:endParaRPr lang="en-US" sz="1000" baseline="-25000" dirty="0"/>
          </a:p>
        </p:txBody>
      </p:sp>
      <p:cxnSp>
        <p:nvCxnSpPr>
          <p:cNvPr id="165" name="Straight Arrow Connector 164"/>
          <p:cNvCxnSpPr/>
          <p:nvPr/>
        </p:nvCxnSpPr>
        <p:spPr>
          <a:xfrm>
            <a:off x="12491359" y="1676400"/>
            <a:ext cx="1943101" cy="457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13601700" y="2209800"/>
            <a:ext cx="1572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_____________-</a:t>
            </a:r>
            <a:r>
              <a:rPr lang="en-US" sz="1000" dirty="0" err="1" smtClean="0"/>
              <a:t>ous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sp>
        <p:nvSpPr>
          <p:cNvPr id="168" name="TextBox 167"/>
          <p:cNvSpPr txBox="1"/>
          <p:nvPr/>
        </p:nvSpPr>
        <p:spPr>
          <a:xfrm>
            <a:off x="13601700" y="2743200"/>
            <a:ext cx="13879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PAI name ended in –</a:t>
            </a:r>
            <a:r>
              <a:rPr lang="en-US" sz="1000" dirty="0" err="1" smtClean="0"/>
              <a:t>ite</a:t>
            </a:r>
            <a:r>
              <a:rPr lang="en-US" sz="1000" dirty="0" smtClean="0"/>
              <a:t> and was changed to -</a:t>
            </a:r>
            <a:r>
              <a:rPr lang="en-US" sz="1000" dirty="0" err="1" smtClean="0"/>
              <a:t>ous</a:t>
            </a:r>
            <a:endParaRPr lang="en-US" sz="1000" dirty="0"/>
          </a:p>
        </p:txBody>
      </p:sp>
      <p:cxnSp>
        <p:nvCxnSpPr>
          <p:cNvPr id="169" name="Straight Arrow Connector 168"/>
          <p:cNvCxnSpPr/>
          <p:nvPr/>
        </p:nvCxnSpPr>
        <p:spPr>
          <a:xfrm rot="5400000">
            <a:off x="13992999" y="3380601"/>
            <a:ext cx="5128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 rot="5400000">
            <a:off x="8088463" y="3112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rot="5400000">
            <a:off x="14108263" y="5475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>
            <a:stCxn id="173" idx="2"/>
          </p:cNvCxnSpPr>
          <p:nvPr/>
        </p:nvCxnSpPr>
        <p:spPr>
          <a:xfrm rot="5400000">
            <a:off x="14065275" y="4625812"/>
            <a:ext cx="414516" cy="46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13694229" y="3733800"/>
            <a:ext cx="1202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Write out the symbols for each ion, look up the CC from the PT and DB</a:t>
            </a:r>
            <a:endParaRPr lang="en-US" sz="1000" dirty="0"/>
          </a:p>
        </p:txBody>
      </p:sp>
      <p:sp>
        <p:nvSpPr>
          <p:cNvPr id="174" name="TextBox 173"/>
          <p:cNvSpPr txBox="1"/>
          <p:nvPr/>
        </p:nvSpPr>
        <p:spPr>
          <a:xfrm>
            <a:off x="13786757" y="4953000"/>
            <a:ext cx="92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the CC</a:t>
            </a:r>
            <a:endParaRPr lang="en-US" sz="1000" dirty="0"/>
          </a:p>
        </p:txBody>
      </p:sp>
      <p:sp>
        <p:nvSpPr>
          <p:cNvPr id="175" name="TextBox 174"/>
          <p:cNvSpPr txBox="1"/>
          <p:nvPr/>
        </p:nvSpPr>
        <p:spPr>
          <a:xfrm>
            <a:off x="13601700" y="5638800"/>
            <a:ext cx="12028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Nitrous acid</a:t>
            </a:r>
          </a:p>
          <a:p>
            <a:endParaRPr lang="en-US" sz="1000" dirty="0"/>
          </a:p>
          <a:p>
            <a:r>
              <a:rPr lang="en-US" sz="1000" dirty="0" smtClean="0"/>
              <a:t>Nitr</a:t>
            </a:r>
            <a:r>
              <a:rPr lang="en-US" sz="1000" u="sng" dirty="0" smtClean="0"/>
              <a:t>ous</a:t>
            </a:r>
            <a:r>
              <a:rPr lang="en-US" sz="1000" dirty="0" smtClean="0"/>
              <a:t> was nitr</a:t>
            </a:r>
            <a:r>
              <a:rPr lang="en-US" sz="1000" u="sng" dirty="0" smtClean="0"/>
              <a:t>ite</a:t>
            </a:r>
          </a:p>
          <a:p>
            <a:endParaRPr lang="en-US" sz="1000" dirty="0"/>
          </a:p>
          <a:p>
            <a:pPr algn="ctr"/>
            <a:r>
              <a:rPr lang="en-US" sz="1000" dirty="0" smtClean="0"/>
              <a:t>H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      NO</a:t>
            </a:r>
            <a:r>
              <a:rPr lang="en-US" sz="1000" baseline="-25000" dirty="0" smtClean="0"/>
              <a:t>2</a:t>
            </a:r>
            <a:r>
              <a:rPr lang="en-US" sz="1000" baseline="30000" dirty="0" smtClean="0"/>
              <a:t>-1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HNO</a:t>
            </a:r>
            <a:r>
              <a:rPr lang="en-US" sz="1000" baseline="-25000" dirty="0" smtClean="0"/>
              <a:t>2</a:t>
            </a:r>
            <a:endParaRPr lang="en-US" sz="1000" baseline="-25000" dirty="0"/>
          </a:p>
        </p:txBody>
      </p:sp>
      <p:cxnSp>
        <p:nvCxnSpPr>
          <p:cNvPr id="207" name="Straight Arrow Connector 206"/>
          <p:cNvCxnSpPr/>
          <p:nvPr/>
        </p:nvCxnSpPr>
        <p:spPr>
          <a:xfrm rot="5400000">
            <a:off x="6640663" y="3189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/>
          <p:cNvSpPr txBox="1"/>
          <p:nvPr/>
        </p:nvSpPr>
        <p:spPr>
          <a:xfrm>
            <a:off x="7620000" y="281940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First word is Ammonium</a:t>
            </a:r>
            <a:endParaRPr lang="en-US" sz="1000" dirty="0"/>
          </a:p>
        </p:txBody>
      </p:sp>
      <p:cxnSp>
        <p:nvCxnSpPr>
          <p:cNvPr id="209" name="Straight Arrow Connector 208"/>
          <p:cNvCxnSpPr/>
          <p:nvPr/>
        </p:nvCxnSpPr>
        <p:spPr>
          <a:xfrm rot="5400000">
            <a:off x="8088463" y="60847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Arrow Connector 209"/>
          <p:cNvCxnSpPr/>
          <p:nvPr/>
        </p:nvCxnSpPr>
        <p:spPr>
          <a:xfrm rot="5400000">
            <a:off x="8088463" y="55513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Arrow Connector 210"/>
          <p:cNvCxnSpPr/>
          <p:nvPr/>
        </p:nvCxnSpPr>
        <p:spPr>
          <a:xfrm rot="5400000">
            <a:off x="8088463" y="44083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Arrow Connector 211"/>
          <p:cNvCxnSpPr/>
          <p:nvPr/>
        </p:nvCxnSpPr>
        <p:spPr>
          <a:xfrm rot="5400000">
            <a:off x="8088463" y="3570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/>
          <p:cNvSpPr txBox="1"/>
          <p:nvPr/>
        </p:nvSpPr>
        <p:spPr>
          <a:xfrm>
            <a:off x="7620000" y="3276600"/>
            <a:ext cx="1219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NH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 + PAI or NM</a:t>
            </a:r>
            <a:endParaRPr lang="en-US" sz="1000" dirty="0"/>
          </a:p>
        </p:txBody>
      </p:sp>
      <p:sp>
        <p:nvSpPr>
          <p:cNvPr id="214" name="TextBox 213"/>
          <p:cNvSpPr txBox="1"/>
          <p:nvPr/>
        </p:nvSpPr>
        <p:spPr>
          <a:xfrm>
            <a:off x="7696200" y="5715000"/>
            <a:ext cx="925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Criss</a:t>
            </a:r>
            <a:r>
              <a:rPr lang="en-US" sz="1000" dirty="0" smtClean="0"/>
              <a:t> Cross CC</a:t>
            </a:r>
            <a:endParaRPr lang="en-US" sz="1000" dirty="0"/>
          </a:p>
        </p:txBody>
      </p:sp>
      <p:sp>
        <p:nvSpPr>
          <p:cNvPr id="215" name="TextBox 214"/>
          <p:cNvSpPr txBox="1"/>
          <p:nvPr/>
        </p:nvSpPr>
        <p:spPr>
          <a:xfrm>
            <a:off x="7696200" y="4572000"/>
            <a:ext cx="9252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If PAI or NM CC is greater than 1, put brackets around (</a:t>
            </a:r>
            <a:r>
              <a:rPr lang="en-US" sz="1000" dirty="0" smtClean="0"/>
              <a:t>NH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30000" dirty="0" smtClean="0"/>
              <a:t>+</a:t>
            </a:r>
            <a:endParaRPr lang="en-US" sz="1000" dirty="0"/>
          </a:p>
        </p:txBody>
      </p:sp>
      <p:sp>
        <p:nvSpPr>
          <p:cNvPr id="216" name="TextBox 215"/>
          <p:cNvSpPr txBox="1"/>
          <p:nvPr/>
        </p:nvSpPr>
        <p:spPr>
          <a:xfrm>
            <a:off x="7696200" y="3733800"/>
            <a:ext cx="9252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Look up NM or PAI symbol and CC</a:t>
            </a:r>
            <a:endParaRPr lang="en-US" sz="1000" dirty="0"/>
          </a:p>
        </p:txBody>
      </p:sp>
      <p:sp>
        <p:nvSpPr>
          <p:cNvPr id="217" name="TextBox 216"/>
          <p:cNvSpPr txBox="1"/>
          <p:nvPr/>
        </p:nvSpPr>
        <p:spPr>
          <a:xfrm>
            <a:off x="7620000" y="6248400"/>
            <a:ext cx="152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Ammonium Chlorate</a:t>
            </a:r>
          </a:p>
          <a:p>
            <a:endParaRPr lang="en-US" sz="1000" dirty="0"/>
          </a:p>
          <a:p>
            <a:pPr algn="ctr"/>
            <a:r>
              <a:rPr lang="en-US" sz="1000" dirty="0" smtClean="0"/>
              <a:t>NH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          ClO</a:t>
            </a:r>
            <a:r>
              <a:rPr lang="en-US" sz="1000" baseline="-25000" dirty="0" smtClean="0"/>
              <a:t>3</a:t>
            </a:r>
            <a:r>
              <a:rPr lang="en-US" sz="1000" baseline="30000" dirty="0" smtClean="0"/>
              <a:t>-</a:t>
            </a:r>
          </a:p>
          <a:p>
            <a:pPr algn="ctr"/>
            <a:endParaRPr lang="en-US" sz="1000" dirty="0"/>
          </a:p>
          <a:p>
            <a:pPr algn="ctr"/>
            <a:r>
              <a:rPr lang="en-US" sz="1000" dirty="0" smtClean="0"/>
              <a:t>NH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ClO</a:t>
            </a:r>
            <a:r>
              <a:rPr lang="en-US" sz="1000" baseline="-25000" dirty="0" smtClean="0"/>
              <a:t>3</a:t>
            </a:r>
            <a:endParaRPr lang="en-US" sz="1000" baseline="-25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29300" y="381000"/>
            <a:ext cx="3145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Formula to Name</a:t>
            </a:r>
          </a:p>
          <a:p>
            <a:pPr algn="ctr"/>
            <a:r>
              <a:rPr lang="en-US" sz="1400" dirty="0" smtClean="0"/>
              <a:t>(</a:t>
            </a:r>
            <a:r>
              <a:rPr lang="en-US" sz="1400" dirty="0" smtClean="0">
                <a:sym typeface="Wingdings" pitchFamily="2" charset="2"/>
              </a:rPr>
              <a:t>CuSO</a:t>
            </a:r>
            <a:r>
              <a:rPr lang="en-US" sz="1400" baseline="-25000" dirty="0" smtClean="0">
                <a:sym typeface="Wingdings" pitchFamily="2" charset="2"/>
              </a:rPr>
              <a:t>4 </a:t>
            </a:r>
            <a:r>
              <a:rPr lang="en-US" sz="1400" dirty="0" smtClean="0">
                <a:sym typeface="Wingdings" pitchFamily="2" charset="2"/>
              </a:rPr>
              <a:t> </a:t>
            </a:r>
            <a:r>
              <a:rPr lang="en-US" sz="1400" dirty="0" smtClean="0"/>
              <a:t>Copper(II) Sulfate</a:t>
            </a:r>
            <a:r>
              <a:rPr lang="en-US" sz="1400" dirty="0" smtClean="0">
                <a:sym typeface="Wingdings" pitchFamily="2" charset="2"/>
              </a:rPr>
              <a:t>)</a:t>
            </a:r>
            <a:endParaRPr lang="en-US" sz="1400" baseline="-25000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7250850" y="1218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2438400" y="1219030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12208329" y="1257130"/>
            <a:ext cx="3810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4" idx="2"/>
          </p:cNvCxnSpPr>
          <p:nvPr/>
        </p:nvCxnSpPr>
        <p:spPr>
          <a:xfrm rot="5400000">
            <a:off x="7320996" y="985510"/>
            <a:ext cx="1625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>
            <a:off x="2590800" y="1066800"/>
            <a:ext cx="48114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402286" y="1066800"/>
            <a:ext cx="49965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55172" y="1371600"/>
            <a:ext cx="37936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2 elements (2 capital letters)</a:t>
            </a:r>
            <a:endParaRPr lang="en-US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3238500" y="8763000"/>
            <a:ext cx="1045572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u="sng" dirty="0" smtClean="0"/>
              <a:t>Legend</a:t>
            </a:r>
            <a:r>
              <a:rPr lang="en-US" sz="1000" dirty="0" smtClean="0"/>
              <a:t>: </a:t>
            </a:r>
          </a:p>
          <a:p>
            <a:r>
              <a:rPr lang="en-US" sz="1000" dirty="0" smtClean="0"/>
              <a:t>M = Metal			PT = Periodic Table</a:t>
            </a:r>
          </a:p>
          <a:p>
            <a:r>
              <a:rPr lang="en-US" sz="1000" dirty="0" smtClean="0"/>
              <a:t>NM = Nonmetal			GP = </a:t>
            </a:r>
            <a:r>
              <a:rPr lang="en-US" sz="1000" dirty="0" err="1" smtClean="0"/>
              <a:t>greek</a:t>
            </a:r>
            <a:r>
              <a:rPr lang="en-US" sz="1000" dirty="0" smtClean="0"/>
              <a:t> prefixes (Mono, </a:t>
            </a:r>
            <a:r>
              <a:rPr lang="en-US" sz="1000" dirty="0" err="1" smtClean="0"/>
              <a:t>di</a:t>
            </a:r>
            <a:r>
              <a:rPr lang="en-US" sz="1000" dirty="0" smtClean="0"/>
              <a:t>-, tri-, </a:t>
            </a:r>
            <a:r>
              <a:rPr lang="en-US" sz="1000" dirty="0" err="1" smtClean="0"/>
              <a:t>terta</a:t>
            </a:r>
            <a:r>
              <a:rPr lang="en-US" sz="1000" dirty="0" smtClean="0"/>
              <a:t>-, </a:t>
            </a:r>
            <a:r>
              <a:rPr lang="en-US" sz="1000" dirty="0" err="1" smtClean="0"/>
              <a:t>penta</a:t>
            </a:r>
            <a:r>
              <a:rPr lang="en-US" sz="1000" dirty="0" smtClean="0"/>
              <a:t>-, </a:t>
            </a:r>
            <a:r>
              <a:rPr lang="en-US" sz="1000" dirty="0" err="1" smtClean="0"/>
              <a:t>hexa</a:t>
            </a:r>
            <a:r>
              <a:rPr lang="en-US" sz="1000" dirty="0" smtClean="0"/>
              <a:t>-, </a:t>
            </a:r>
            <a:r>
              <a:rPr lang="en-US" sz="1000" dirty="0" err="1" smtClean="0"/>
              <a:t>hepta</a:t>
            </a:r>
            <a:r>
              <a:rPr lang="en-US" sz="1000" dirty="0" smtClean="0"/>
              <a:t>-, </a:t>
            </a:r>
            <a:r>
              <a:rPr lang="en-US" sz="1000" dirty="0" err="1" smtClean="0"/>
              <a:t>octa</a:t>
            </a:r>
            <a:r>
              <a:rPr lang="en-US" sz="1000" dirty="0" smtClean="0"/>
              <a:t>-, </a:t>
            </a:r>
            <a:r>
              <a:rPr lang="en-US" sz="1000" dirty="0" err="1" smtClean="0"/>
              <a:t>nona</a:t>
            </a:r>
            <a:r>
              <a:rPr lang="en-US" sz="1000" dirty="0" smtClean="0"/>
              <a:t>-, </a:t>
            </a:r>
            <a:r>
              <a:rPr lang="en-US" sz="1000" dirty="0" err="1" smtClean="0"/>
              <a:t>deca</a:t>
            </a:r>
            <a:r>
              <a:rPr lang="en-US" sz="1000" dirty="0" smtClean="0"/>
              <a:t>-)</a:t>
            </a:r>
          </a:p>
          <a:p>
            <a:r>
              <a:rPr lang="en-US" sz="1000" dirty="0" smtClean="0"/>
              <a:t>RN = Roman Numeral (I, II, III, IV, V, VI…)		DB = Data booklet</a:t>
            </a:r>
          </a:p>
          <a:p>
            <a:r>
              <a:rPr lang="en-US" sz="1000" dirty="0" smtClean="0"/>
              <a:t>CC= Combining Capacity (more than one charge, metal is multivalent</a:t>
            </a:r>
            <a:r>
              <a:rPr lang="en-US" sz="1000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21829" y="1371600"/>
            <a:ext cx="3053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More than 2 elements (more than 2 capital letters)</a:t>
            </a:r>
          </a:p>
          <a:p>
            <a:pPr algn="ctr"/>
            <a:r>
              <a:rPr lang="en-US" sz="1000" dirty="0" smtClean="0"/>
              <a:t>M + PAI or PAI + NM</a:t>
            </a:r>
            <a:endParaRPr lang="en-US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11751129" y="1447801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Acid</a:t>
            </a:r>
            <a:endParaRPr lang="en-US" sz="1000" dirty="0"/>
          </a:p>
        </p:txBody>
      </p:sp>
      <p:cxnSp>
        <p:nvCxnSpPr>
          <p:cNvPr id="31" name="Straight Arrow Connector 30"/>
          <p:cNvCxnSpPr>
            <a:stCxn id="25" idx="2"/>
          </p:cNvCxnSpPr>
          <p:nvPr/>
        </p:nvCxnSpPr>
        <p:spPr>
          <a:xfrm rot="5400000">
            <a:off x="1844415" y="1145006"/>
            <a:ext cx="134779" cy="1080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33400" y="1752600"/>
            <a:ext cx="148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 + NM = ionic compound</a:t>
            </a:r>
            <a:endParaRPr lang="en-US" sz="1000" dirty="0"/>
          </a:p>
        </p:txBody>
      </p:sp>
      <p:cxnSp>
        <p:nvCxnSpPr>
          <p:cNvPr id="36" name="Straight Arrow Connector 35"/>
          <p:cNvCxnSpPr/>
          <p:nvPr/>
        </p:nvCxnSpPr>
        <p:spPr>
          <a:xfrm rot="5400000">
            <a:off x="933932" y="2190268"/>
            <a:ext cx="304800" cy="191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04800" y="31242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Will need a RN in name</a:t>
            </a:r>
            <a:endParaRPr lang="en-US" sz="10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219200" y="2133600"/>
            <a:ext cx="914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5" idx="2"/>
            <a:endCxn id="50" idx="0"/>
          </p:cNvCxnSpPr>
          <p:nvPr/>
        </p:nvCxnSpPr>
        <p:spPr>
          <a:xfrm rot="16200000" flipH="1">
            <a:off x="3014629" y="1055199"/>
            <a:ext cx="134779" cy="12600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971800" y="1752600"/>
            <a:ext cx="14804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NM + NM = covalent molecule</a:t>
            </a:r>
            <a:endParaRPr lang="en-US" sz="1000" dirty="0"/>
          </a:p>
        </p:txBody>
      </p:sp>
      <p:cxnSp>
        <p:nvCxnSpPr>
          <p:cNvPr id="54" name="Straight Arrow Connector 53"/>
          <p:cNvCxnSpPr/>
          <p:nvPr/>
        </p:nvCxnSpPr>
        <p:spPr>
          <a:xfrm rot="5400000">
            <a:off x="610564" y="29708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77586" y="5105401"/>
            <a:ext cx="9252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/>
          </a:p>
        </p:txBody>
      </p:sp>
      <p:sp>
        <p:nvSpPr>
          <p:cNvPr id="56" name="TextBox 55"/>
          <p:cNvSpPr txBox="1"/>
          <p:nvPr/>
        </p:nvSpPr>
        <p:spPr>
          <a:xfrm>
            <a:off x="381000" y="24384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 has more than 1 CC</a:t>
            </a:r>
            <a:endParaRPr lang="en-US" sz="1000" dirty="0"/>
          </a:p>
        </p:txBody>
      </p:sp>
      <p:sp>
        <p:nvSpPr>
          <p:cNvPr id="57" name="TextBox 56"/>
          <p:cNvSpPr txBox="1"/>
          <p:nvPr/>
        </p:nvSpPr>
        <p:spPr>
          <a:xfrm>
            <a:off x="1676400" y="25146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 has only 1 CC</a:t>
            </a:r>
            <a:endParaRPr lang="en-US" sz="1000" dirty="0"/>
          </a:p>
        </p:txBody>
      </p:sp>
      <p:cxnSp>
        <p:nvCxnSpPr>
          <p:cNvPr id="67" name="Straight Arrow Connector 66"/>
          <p:cNvCxnSpPr/>
          <p:nvPr/>
        </p:nvCxnSpPr>
        <p:spPr>
          <a:xfrm rot="5400000">
            <a:off x="1905964" y="30470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5400000">
            <a:off x="619240" y="3571760"/>
            <a:ext cx="438883" cy="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28600" y="3810000"/>
            <a:ext cx="12954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Uncross the subscripts , determine the CC on the M by looking at the NM CC.  If the NM CC is correct, the M CC is correct.  If the NM CC is not correct, then the CC’s were reduced.  Multiply both CC’s by the same # to obtain correct NM CC</a:t>
            </a:r>
            <a:endParaRPr lang="en-US" sz="1000" dirty="0"/>
          </a:p>
        </p:txBody>
      </p:sp>
      <p:cxnSp>
        <p:nvCxnSpPr>
          <p:cNvPr id="73" name="Straight Arrow Connector 72"/>
          <p:cNvCxnSpPr>
            <a:stCxn id="71" idx="2"/>
          </p:cNvCxnSpPr>
          <p:nvPr/>
        </p:nvCxnSpPr>
        <p:spPr>
          <a:xfrm rot="5400000">
            <a:off x="761088" y="5979993"/>
            <a:ext cx="192325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28600" y="60960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 M’s CC needs to be made into a RN and is placed after the M name</a:t>
            </a:r>
            <a:endParaRPr lang="en-US" sz="1000" dirty="0"/>
          </a:p>
        </p:txBody>
      </p:sp>
      <p:cxnSp>
        <p:nvCxnSpPr>
          <p:cNvPr id="77" name="Straight Arrow Connector 76"/>
          <p:cNvCxnSpPr/>
          <p:nvPr/>
        </p:nvCxnSpPr>
        <p:spPr>
          <a:xfrm rot="5400000">
            <a:off x="686764" y="6933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9906000" y="3733800"/>
            <a:ext cx="12028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</a:t>
            </a:r>
            <a:r>
              <a:rPr lang="en-US" sz="1000" dirty="0" err="1" smtClean="0"/>
              <a:t>HCl</a:t>
            </a:r>
            <a:endParaRPr lang="en-US" sz="1000" dirty="0" smtClean="0"/>
          </a:p>
          <a:p>
            <a:endParaRPr lang="en-US" sz="1000" u="sng" dirty="0"/>
          </a:p>
          <a:p>
            <a:r>
              <a:rPr lang="en-US" sz="1000" u="sng" dirty="0" smtClean="0"/>
              <a:t>hydro</a:t>
            </a:r>
            <a:r>
              <a:rPr lang="en-US" sz="1000" dirty="0" smtClean="0"/>
              <a:t>chlor</a:t>
            </a:r>
            <a:r>
              <a:rPr lang="en-US" sz="1000" u="sng" dirty="0" smtClean="0"/>
              <a:t>ic </a:t>
            </a:r>
            <a:r>
              <a:rPr lang="en-US" sz="1000" dirty="0" smtClean="0"/>
              <a:t>acid</a:t>
            </a:r>
          </a:p>
          <a:p>
            <a:pPr algn="ctr"/>
            <a:endParaRPr lang="en-US" sz="1000" dirty="0"/>
          </a:p>
        </p:txBody>
      </p:sp>
      <p:cxnSp>
        <p:nvCxnSpPr>
          <p:cNvPr id="83" name="Straight Arrow Connector 82"/>
          <p:cNvCxnSpPr>
            <a:stCxn id="101" idx="2"/>
          </p:cNvCxnSpPr>
          <p:nvPr/>
        </p:nvCxnSpPr>
        <p:spPr>
          <a:xfrm rot="5400000">
            <a:off x="525790" y="7954496"/>
            <a:ext cx="510520" cy="190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600200" y="4495800"/>
            <a:ext cx="12028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</a:t>
            </a:r>
            <a:r>
              <a:rPr lang="en-US" sz="1000" dirty="0" smtClean="0"/>
              <a:t> </a:t>
            </a:r>
            <a:r>
              <a:rPr lang="en-US" sz="1000" dirty="0" err="1" smtClean="0"/>
              <a:t>CaO</a:t>
            </a:r>
            <a:endParaRPr lang="en-US" sz="1000" dirty="0" smtClean="0"/>
          </a:p>
          <a:p>
            <a:endParaRPr lang="en-US" sz="1000" dirty="0" smtClean="0"/>
          </a:p>
          <a:p>
            <a:pPr algn="ctr"/>
            <a:r>
              <a:rPr lang="en-US" sz="1000" dirty="0" smtClean="0"/>
              <a:t>calcium oxide</a:t>
            </a:r>
            <a:endParaRPr lang="en-US" sz="1000" baseline="-25000" dirty="0"/>
          </a:p>
        </p:txBody>
      </p:sp>
      <p:cxnSp>
        <p:nvCxnSpPr>
          <p:cNvPr id="85" name="Straight Arrow Connector 84"/>
          <p:cNvCxnSpPr/>
          <p:nvPr/>
        </p:nvCxnSpPr>
        <p:spPr>
          <a:xfrm rot="5400000">
            <a:off x="1982164" y="43424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50" idx="2"/>
            <a:endCxn id="88" idx="0"/>
          </p:cNvCxnSpPr>
          <p:nvPr/>
        </p:nvCxnSpPr>
        <p:spPr>
          <a:xfrm rot="16200000" flipH="1">
            <a:off x="3439916" y="2424823"/>
            <a:ext cx="590490" cy="4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971800" y="2743200"/>
            <a:ext cx="15729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Name both NM’s as they appear on the PT BUT</a:t>
            </a:r>
          </a:p>
          <a:p>
            <a:pPr>
              <a:buFontTx/>
              <a:buChar char="-"/>
            </a:pPr>
            <a:r>
              <a:rPr lang="en-US" sz="1000" dirty="0" smtClean="0"/>
              <a:t>The 2</a:t>
            </a:r>
            <a:r>
              <a:rPr lang="en-US" sz="1000" baseline="30000" dirty="0" smtClean="0"/>
              <a:t>nd</a:t>
            </a:r>
            <a:r>
              <a:rPr lang="en-US" sz="1000" dirty="0" smtClean="0"/>
              <a:t> NM’s name ends in –</a:t>
            </a:r>
            <a:r>
              <a:rPr lang="en-US" sz="1000" dirty="0" err="1" smtClean="0"/>
              <a:t>ide</a:t>
            </a:r>
            <a:r>
              <a:rPr lang="en-US" sz="1000" dirty="0" smtClean="0"/>
              <a:t> an d</a:t>
            </a:r>
          </a:p>
          <a:p>
            <a:pPr>
              <a:buFontTx/>
              <a:buChar char="-"/>
            </a:pPr>
            <a:r>
              <a:rPr lang="en-US" sz="1000" dirty="0" smtClean="0"/>
              <a:t>The subscripts in front of each Nm become GP’s in front of their names </a:t>
            </a:r>
            <a:endParaRPr lang="en-US" sz="1000" dirty="0"/>
          </a:p>
        </p:txBody>
      </p:sp>
      <p:cxnSp>
        <p:nvCxnSpPr>
          <p:cNvPr id="94" name="Straight Arrow Connector 93"/>
          <p:cNvCxnSpPr/>
          <p:nvPr/>
        </p:nvCxnSpPr>
        <p:spPr>
          <a:xfrm rot="5400000">
            <a:off x="3352800" y="43434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895600" y="4724400"/>
            <a:ext cx="166551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Ex.) </a:t>
            </a:r>
            <a:r>
              <a:rPr lang="en-US" sz="1000" dirty="0" smtClean="0"/>
              <a:t>N</a:t>
            </a:r>
            <a:r>
              <a:rPr lang="en-US" sz="1000" baseline="-25000" dirty="0" smtClean="0"/>
              <a:t>2</a:t>
            </a:r>
            <a:r>
              <a:rPr lang="en-US" sz="1000" dirty="0" smtClean="0"/>
              <a:t>O</a:t>
            </a:r>
            <a:r>
              <a:rPr lang="en-US" sz="1000" baseline="-25000" dirty="0" smtClean="0"/>
              <a:t>3</a:t>
            </a:r>
          </a:p>
          <a:p>
            <a:pPr algn="ctr"/>
            <a:endParaRPr lang="en-US" sz="1000" baseline="-25000" dirty="0" smtClean="0"/>
          </a:p>
          <a:p>
            <a:pPr algn="ctr"/>
            <a:r>
              <a:rPr lang="en-US" sz="1000" dirty="0" err="1" smtClean="0"/>
              <a:t>dinitrogen</a:t>
            </a:r>
            <a:r>
              <a:rPr lang="en-US" sz="1000" dirty="0" smtClean="0"/>
              <a:t> triox</a:t>
            </a:r>
            <a:r>
              <a:rPr lang="en-US" sz="1000" u="sng" dirty="0" smtClean="0"/>
              <a:t>ide</a:t>
            </a:r>
          </a:p>
        </p:txBody>
      </p:sp>
      <p:cxnSp>
        <p:nvCxnSpPr>
          <p:cNvPr id="102" name="Straight Arrow Connector 101"/>
          <p:cNvCxnSpPr/>
          <p:nvPr/>
        </p:nvCxnSpPr>
        <p:spPr>
          <a:xfrm rot="5400000">
            <a:off x="8306764" y="25898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27" idx="2"/>
          </p:cNvCxnSpPr>
          <p:nvPr/>
        </p:nvCxnSpPr>
        <p:spPr>
          <a:xfrm rot="5400000">
            <a:off x="6553230" y="1390681"/>
            <a:ext cx="514292" cy="12763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791200" y="22860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 + PAI</a:t>
            </a:r>
            <a:endParaRPr lang="en-US" sz="1000" dirty="0"/>
          </a:p>
        </p:txBody>
      </p:sp>
      <p:cxnSp>
        <p:nvCxnSpPr>
          <p:cNvPr id="112" name="Straight Arrow Connector 111"/>
          <p:cNvCxnSpPr/>
          <p:nvPr/>
        </p:nvCxnSpPr>
        <p:spPr>
          <a:xfrm rot="10800000" flipV="1">
            <a:off x="5334000" y="2514600"/>
            <a:ext cx="68772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115" idx="0"/>
          </p:cNvCxnSpPr>
          <p:nvPr/>
        </p:nvCxnSpPr>
        <p:spPr>
          <a:xfrm>
            <a:off x="7467601" y="1752600"/>
            <a:ext cx="971549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001000" y="2209800"/>
            <a:ext cx="8763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NH</a:t>
            </a:r>
            <a:r>
              <a:rPr lang="en-US" sz="1000" baseline="-25000" dirty="0" smtClean="0"/>
              <a:t>4</a:t>
            </a:r>
            <a:r>
              <a:rPr lang="en-US" sz="1000" baseline="30000" dirty="0" smtClean="0"/>
              <a:t>+</a:t>
            </a:r>
            <a:r>
              <a:rPr lang="en-US" sz="1000" dirty="0" smtClean="0"/>
              <a:t> + NM</a:t>
            </a:r>
            <a:endParaRPr lang="en-US" sz="1000" dirty="0"/>
          </a:p>
        </p:txBody>
      </p:sp>
      <p:sp>
        <p:nvSpPr>
          <p:cNvPr id="116" name="TextBox 115"/>
          <p:cNvSpPr txBox="1"/>
          <p:nvPr/>
        </p:nvSpPr>
        <p:spPr>
          <a:xfrm>
            <a:off x="8001000" y="2743200"/>
            <a:ext cx="9252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Name the PAI as it appears in the DB and name the Nm, but change the ending to -</a:t>
            </a:r>
            <a:r>
              <a:rPr lang="en-US" sz="1000" dirty="0" err="1" smtClean="0"/>
              <a:t>ide</a:t>
            </a:r>
            <a:endParaRPr lang="en-US" sz="1000" dirty="0"/>
          </a:p>
        </p:txBody>
      </p:sp>
      <p:cxnSp>
        <p:nvCxnSpPr>
          <p:cNvPr id="119" name="Straight Arrow Connector 118"/>
          <p:cNvCxnSpPr/>
          <p:nvPr/>
        </p:nvCxnSpPr>
        <p:spPr>
          <a:xfrm>
            <a:off x="6021728" y="2514600"/>
            <a:ext cx="607672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 rot="5400000">
            <a:off x="8317063" y="3874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 rot="5400000">
            <a:off x="5040463" y="33415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5716928" y="6934200"/>
            <a:ext cx="226672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/>
          <p:nvPr/>
        </p:nvCxnSpPr>
        <p:spPr>
          <a:xfrm rot="5400000">
            <a:off x="6412063" y="3189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 rot="5400000">
            <a:off x="5040463" y="62371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 rot="5400000">
            <a:off x="5040463" y="3874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5943600" y="7010400"/>
            <a:ext cx="1202871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</a:t>
            </a:r>
            <a:r>
              <a:rPr lang="en-US" sz="1000" dirty="0" smtClean="0"/>
              <a:t> Fe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(PO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-25000" dirty="0" smtClean="0"/>
              <a:t>2</a:t>
            </a:r>
          </a:p>
          <a:p>
            <a:endParaRPr lang="en-US" sz="1000" dirty="0" smtClean="0"/>
          </a:p>
          <a:p>
            <a:pPr algn="ctr"/>
            <a:r>
              <a:rPr lang="en-US" sz="1000" dirty="0" smtClean="0"/>
              <a:t>Fe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(PO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30000" dirty="0" smtClean="0"/>
              <a:t>-3</a:t>
            </a:r>
          </a:p>
          <a:p>
            <a:pPr algn="ctr"/>
            <a:endParaRPr lang="en-US" sz="1000" baseline="30000" dirty="0" smtClean="0"/>
          </a:p>
          <a:p>
            <a:pPr algn="ctr"/>
            <a:r>
              <a:rPr lang="en-US" sz="1000" baseline="30000" dirty="0" smtClean="0"/>
              <a:t>-3 </a:t>
            </a:r>
            <a:r>
              <a:rPr lang="en-US" sz="1000" dirty="0" smtClean="0"/>
              <a:t>on the PAI is correct</a:t>
            </a:r>
          </a:p>
          <a:p>
            <a:pPr algn="ctr">
              <a:buFont typeface="Arial" charset="0"/>
              <a:buChar char="•"/>
            </a:pPr>
            <a:endParaRPr lang="en-US" sz="1000" dirty="0"/>
          </a:p>
          <a:p>
            <a:pPr algn="ctr"/>
            <a:r>
              <a:rPr lang="en-US" sz="1000" dirty="0" smtClean="0"/>
              <a:t>iron(II) phosphate</a:t>
            </a:r>
            <a:endParaRPr lang="en-US" sz="1000" baseline="-25000" dirty="0"/>
          </a:p>
        </p:txBody>
      </p:sp>
      <p:sp>
        <p:nvSpPr>
          <p:cNvPr id="132" name="TextBox 131"/>
          <p:cNvSpPr txBox="1"/>
          <p:nvPr/>
        </p:nvSpPr>
        <p:spPr>
          <a:xfrm>
            <a:off x="6019800" y="4343400"/>
            <a:ext cx="120287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</a:t>
            </a:r>
            <a:r>
              <a:rPr lang="en-US" sz="1000" dirty="0" smtClean="0"/>
              <a:t>Mg(NO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)</a:t>
            </a:r>
            <a:r>
              <a:rPr lang="en-US" sz="1000" baseline="-25000" dirty="0" smtClean="0"/>
              <a:t>2</a:t>
            </a:r>
          </a:p>
          <a:p>
            <a:endParaRPr lang="en-US" sz="1000" baseline="-25000" dirty="0" smtClean="0"/>
          </a:p>
          <a:p>
            <a:r>
              <a:rPr lang="en-US" sz="1000" dirty="0" smtClean="0"/>
              <a:t>Magnesium Nitrite</a:t>
            </a:r>
          </a:p>
          <a:p>
            <a:pPr algn="ctr"/>
            <a:endParaRPr lang="en-US" sz="1000" dirty="0"/>
          </a:p>
        </p:txBody>
      </p:sp>
      <p:cxnSp>
        <p:nvCxnSpPr>
          <p:cNvPr id="136" name="Straight Arrow Connector 135"/>
          <p:cNvCxnSpPr/>
          <p:nvPr/>
        </p:nvCxnSpPr>
        <p:spPr>
          <a:xfrm rot="10800000" flipV="1">
            <a:off x="10455728" y="1676400"/>
            <a:ext cx="2035629" cy="381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rot="5400000">
            <a:off x="12234432" y="1933326"/>
            <a:ext cx="515779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9715500" y="2133600"/>
            <a:ext cx="15729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Only 2 elements (2 capitals) = Binary Acids</a:t>
            </a:r>
          </a:p>
          <a:p>
            <a:pPr algn="ctr"/>
            <a:r>
              <a:rPr lang="en-US" sz="1000" dirty="0" smtClean="0"/>
              <a:t>H + NM</a:t>
            </a:r>
            <a:endParaRPr lang="en-US" sz="1000" dirty="0"/>
          </a:p>
        </p:txBody>
      </p:sp>
      <p:cxnSp>
        <p:nvCxnSpPr>
          <p:cNvPr id="142" name="Straight Arrow Connector 141"/>
          <p:cNvCxnSpPr/>
          <p:nvPr/>
        </p:nvCxnSpPr>
        <p:spPr>
          <a:xfrm rot="5400000">
            <a:off x="10440364" y="28184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 rot="5400000">
            <a:off x="10396821" y="3504236"/>
            <a:ext cx="304800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228600" y="8305800"/>
            <a:ext cx="1202871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</a:t>
            </a:r>
            <a:r>
              <a:rPr lang="en-US" sz="1000" dirty="0" smtClean="0"/>
              <a:t> CuCl</a:t>
            </a:r>
            <a:r>
              <a:rPr lang="en-US" sz="1000" baseline="-25000" dirty="0" smtClean="0"/>
              <a:t>2</a:t>
            </a:r>
            <a:endParaRPr lang="en-US" sz="1000" dirty="0" smtClean="0"/>
          </a:p>
          <a:p>
            <a:pPr algn="ctr"/>
            <a:r>
              <a:rPr lang="en-US" sz="1000" dirty="0" smtClean="0"/>
              <a:t>Cu </a:t>
            </a:r>
            <a:r>
              <a:rPr lang="en-US" sz="1000" baseline="30000" dirty="0" smtClean="0"/>
              <a:t>+2        </a:t>
            </a:r>
            <a:r>
              <a:rPr lang="en-US" sz="1000" dirty="0" smtClean="0"/>
              <a:t>Cl</a:t>
            </a:r>
            <a:r>
              <a:rPr lang="en-US" sz="1000" baseline="30000" dirty="0" smtClean="0"/>
              <a:t>-1</a:t>
            </a:r>
          </a:p>
          <a:p>
            <a:pPr algn="ctr"/>
            <a:endParaRPr lang="en-US" sz="1000" baseline="30000" dirty="0" smtClean="0"/>
          </a:p>
          <a:p>
            <a:pPr algn="ctr"/>
            <a:r>
              <a:rPr lang="en-US" sz="1000" dirty="0" err="1" smtClean="0"/>
              <a:t>Cl</a:t>
            </a:r>
            <a:r>
              <a:rPr lang="en-US" sz="1000" dirty="0" smtClean="0"/>
              <a:t> </a:t>
            </a:r>
            <a:r>
              <a:rPr lang="en-US" sz="1000" baseline="30000" dirty="0" smtClean="0"/>
              <a:t>-1</a:t>
            </a:r>
            <a:r>
              <a:rPr lang="en-US" sz="1000" dirty="0" smtClean="0"/>
              <a:t> is correct</a:t>
            </a:r>
          </a:p>
          <a:p>
            <a:pPr algn="ctr">
              <a:buFont typeface="Arial" charset="0"/>
              <a:buChar char="•"/>
            </a:pPr>
            <a:endParaRPr lang="en-US" sz="1000" dirty="0"/>
          </a:p>
          <a:p>
            <a:pPr algn="ctr"/>
            <a:r>
              <a:rPr lang="en-US" sz="1000" dirty="0" smtClean="0"/>
              <a:t>copper(II) chlori</a:t>
            </a:r>
            <a:r>
              <a:rPr lang="en-US" sz="1000" u="sng" dirty="0" smtClean="0"/>
              <a:t>de</a:t>
            </a:r>
            <a:endParaRPr lang="en-US" sz="1000" u="sng" baseline="-25000" dirty="0"/>
          </a:p>
        </p:txBody>
      </p:sp>
      <p:cxnSp>
        <p:nvCxnSpPr>
          <p:cNvPr id="150" name="Straight Arrow Connector 149"/>
          <p:cNvCxnSpPr/>
          <p:nvPr/>
        </p:nvCxnSpPr>
        <p:spPr>
          <a:xfrm rot="5400000">
            <a:off x="12355663" y="30367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/>
          <p:cNvCxnSpPr/>
          <p:nvPr/>
        </p:nvCxnSpPr>
        <p:spPr>
          <a:xfrm rot="5400000">
            <a:off x="14336863" y="1207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/>
          <p:nvPr/>
        </p:nvCxnSpPr>
        <p:spPr>
          <a:xfrm rot="5400000">
            <a:off x="12355663" y="4332136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rot="5400000">
            <a:off x="12355663" y="3646336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11734800" y="2209800"/>
            <a:ext cx="15729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 or more elements (or capitals) and the PAI name ends in -ate</a:t>
            </a:r>
            <a:endParaRPr lang="en-US" sz="1000" dirty="0"/>
          </a:p>
        </p:txBody>
      </p:sp>
      <p:sp>
        <p:nvSpPr>
          <p:cNvPr id="160" name="TextBox 159"/>
          <p:cNvSpPr txBox="1"/>
          <p:nvPr/>
        </p:nvSpPr>
        <p:spPr>
          <a:xfrm>
            <a:off x="11751128" y="3124199"/>
            <a:ext cx="1387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Change the PAI name from –ate to -</a:t>
            </a:r>
            <a:r>
              <a:rPr lang="en-US" sz="1000" dirty="0" err="1" smtClean="0"/>
              <a:t>ic</a:t>
            </a:r>
            <a:endParaRPr lang="en-US" sz="1000" dirty="0"/>
          </a:p>
        </p:txBody>
      </p:sp>
      <p:sp>
        <p:nvSpPr>
          <p:cNvPr id="163" name="TextBox 162"/>
          <p:cNvSpPr txBox="1"/>
          <p:nvPr/>
        </p:nvSpPr>
        <p:spPr>
          <a:xfrm>
            <a:off x="11963400" y="4495800"/>
            <a:ext cx="1202871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</a:t>
            </a:r>
            <a:r>
              <a:rPr lang="en-US" sz="1000" dirty="0" smtClean="0"/>
              <a:t>H</a:t>
            </a:r>
            <a:r>
              <a:rPr lang="en-US" sz="1000" baseline="-25000" dirty="0" smtClean="0"/>
              <a:t>3</a:t>
            </a:r>
            <a:r>
              <a:rPr lang="en-US" sz="1000" dirty="0" smtClean="0"/>
              <a:t>PO</a:t>
            </a:r>
            <a:r>
              <a:rPr lang="en-US" sz="1000" baseline="-25000" dirty="0" smtClean="0"/>
              <a:t>4</a:t>
            </a:r>
          </a:p>
          <a:p>
            <a:endParaRPr lang="en-US" sz="1000" baseline="-25000" dirty="0" smtClean="0"/>
          </a:p>
          <a:p>
            <a:r>
              <a:rPr lang="en-US" sz="1000" dirty="0" smtClean="0"/>
              <a:t>Phosphate is changed to phosphoric</a:t>
            </a:r>
          </a:p>
          <a:p>
            <a:endParaRPr lang="en-US" sz="1000" dirty="0" smtClean="0"/>
          </a:p>
          <a:p>
            <a:r>
              <a:rPr lang="en-US" sz="1000" dirty="0" smtClean="0"/>
              <a:t>phospho</a:t>
            </a:r>
            <a:r>
              <a:rPr lang="en-US" sz="1000" u="sng" dirty="0" smtClean="0"/>
              <a:t>ric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cxnSp>
        <p:nvCxnSpPr>
          <p:cNvPr id="165" name="Straight Arrow Connector 164"/>
          <p:cNvCxnSpPr/>
          <p:nvPr/>
        </p:nvCxnSpPr>
        <p:spPr>
          <a:xfrm>
            <a:off x="12491359" y="1676400"/>
            <a:ext cx="1943101" cy="4572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TextBox 165"/>
          <p:cNvSpPr txBox="1"/>
          <p:nvPr/>
        </p:nvSpPr>
        <p:spPr>
          <a:xfrm>
            <a:off x="13639800" y="3810000"/>
            <a:ext cx="1572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_____________-</a:t>
            </a:r>
            <a:r>
              <a:rPr lang="en-US" sz="1000" dirty="0" err="1" smtClean="0"/>
              <a:t>ous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sp>
        <p:nvSpPr>
          <p:cNvPr id="168" name="TextBox 167"/>
          <p:cNvSpPr txBox="1"/>
          <p:nvPr/>
        </p:nvSpPr>
        <p:spPr>
          <a:xfrm>
            <a:off x="13716000" y="2209800"/>
            <a:ext cx="13879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 or more elements (or capitals) and the </a:t>
            </a:r>
            <a:r>
              <a:rPr lang="en-US" sz="1000" dirty="0" smtClean="0"/>
              <a:t>PAI name ends in -</a:t>
            </a:r>
            <a:r>
              <a:rPr lang="en-US" sz="1000" dirty="0" err="1" smtClean="0"/>
              <a:t>ite</a:t>
            </a:r>
            <a:endParaRPr lang="en-US" sz="1000" dirty="0"/>
          </a:p>
        </p:txBody>
      </p:sp>
      <p:cxnSp>
        <p:nvCxnSpPr>
          <p:cNvPr id="169" name="Straight Arrow Connector 168"/>
          <p:cNvCxnSpPr/>
          <p:nvPr/>
        </p:nvCxnSpPr>
        <p:spPr>
          <a:xfrm rot="5400000">
            <a:off x="14336863" y="29605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/>
          <p:cNvCxnSpPr/>
          <p:nvPr/>
        </p:nvCxnSpPr>
        <p:spPr>
          <a:xfrm rot="5400000">
            <a:off x="14336863" y="42559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rot="5400000">
            <a:off x="14336863" y="36463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>
            <a:off x="13792200" y="31242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Change the ending from –</a:t>
            </a:r>
            <a:r>
              <a:rPr lang="en-US" sz="1000" dirty="0" err="1" smtClean="0"/>
              <a:t>ite</a:t>
            </a:r>
            <a:r>
              <a:rPr lang="en-US" sz="1000" dirty="0" smtClean="0"/>
              <a:t> to -</a:t>
            </a:r>
            <a:r>
              <a:rPr lang="en-US" sz="1000" dirty="0" err="1" smtClean="0"/>
              <a:t>ous</a:t>
            </a:r>
            <a:endParaRPr lang="en-US" sz="1000" dirty="0"/>
          </a:p>
        </p:txBody>
      </p:sp>
      <p:sp>
        <p:nvSpPr>
          <p:cNvPr id="175" name="TextBox 174"/>
          <p:cNvSpPr txBox="1"/>
          <p:nvPr/>
        </p:nvSpPr>
        <p:spPr>
          <a:xfrm>
            <a:off x="13868400" y="4419600"/>
            <a:ext cx="1202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Ex.) </a:t>
            </a:r>
            <a:r>
              <a:rPr lang="en-US" sz="1000" dirty="0" smtClean="0"/>
              <a:t>HNO</a:t>
            </a:r>
            <a:r>
              <a:rPr lang="en-US" sz="1000" baseline="-25000" dirty="0" smtClean="0"/>
              <a:t>2</a:t>
            </a:r>
          </a:p>
          <a:p>
            <a:endParaRPr lang="en-US" sz="1000" dirty="0" smtClean="0"/>
          </a:p>
          <a:p>
            <a:r>
              <a:rPr lang="en-US" sz="1000" dirty="0" smtClean="0"/>
              <a:t>Nitrite is changed to nitrous</a:t>
            </a:r>
          </a:p>
          <a:p>
            <a:endParaRPr lang="en-US" sz="1000" dirty="0"/>
          </a:p>
          <a:p>
            <a:r>
              <a:rPr lang="en-US" sz="1000" dirty="0" smtClean="0"/>
              <a:t>Nitr</a:t>
            </a:r>
            <a:r>
              <a:rPr lang="en-US" sz="1000" u="sng" dirty="0" smtClean="0"/>
              <a:t>ous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sp>
        <p:nvSpPr>
          <p:cNvPr id="101" name="TextBox 100"/>
          <p:cNvSpPr txBox="1"/>
          <p:nvPr/>
        </p:nvSpPr>
        <p:spPr>
          <a:xfrm>
            <a:off x="228600" y="70866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Name the M and NM as they appear on the PT changing the NM ending to -</a:t>
            </a:r>
            <a:r>
              <a:rPr lang="en-US" sz="1000" dirty="0" err="1" smtClean="0"/>
              <a:t>ide</a:t>
            </a:r>
            <a:endParaRPr lang="en-US" sz="1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600200" y="3276600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Name the M and NM as they appear on the PT changing the NM ending to -</a:t>
            </a:r>
            <a:r>
              <a:rPr lang="en-US" sz="1000" dirty="0" err="1" smtClean="0"/>
              <a:t>ide</a:t>
            </a:r>
            <a:endParaRPr lang="en-US" sz="1000" dirty="0"/>
          </a:p>
        </p:txBody>
      </p:sp>
      <p:sp>
        <p:nvSpPr>
          <p:cNvPr id="144" name="TextBox 143"/>
          <p:cNvSpPr txBox="1"/>
          <p:nvPr/>
        </p:nvSpPr>
        <p:spPr>
          <a:xfrm>
            <a:off x="4800600" y="28194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 has more than 1 CC</a:t>
            </a:r>
            <a:endParaRPr lang="en-US" sz="1000" dirty="0"/>
          </a:p>
        </p:txBody>
      </p:sp>
      <p:sp>
        <p:nvSpPr>
          <p:cNvPr id="145" name="TextBox 144"/>
          <p:cNvSpPr txBox="1"/>
          <p:nvPr/>
        </p:nvSpPr>
        <p:spPr>
          <a:xfrm>
            <a:off x="6172200" y="28194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 has only 1 CC</a:t>
            </a:r>
            <a:endParaRPr lang="en-US" sz="1000" dirty="0"/>
          </a:p>
        </p:txBody>
      </p:sp>
      <p:sp>
        <p:nvSpPr>
          <p:cNvPr id="157" name="TextBox 156"/>
          <p:cNvSpPr txBox="1"/>
          <p:nvPr/>
        </p:nvSpPr>
        <p:spPr>
          <a:xfrm>
            <a:off x="4648200" y="35052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Will need a RN in name</a:t>
            </a:r>
            <a:endParaRPr lang="en-US" sz="1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4572000" y="4038600"/>
            <a:ext cx="129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Uncross subscripts, determine the CC on the M by looking at the PAI CC.  If the PAI CC is correct, the M CC is correct  If the PAI CC is not correct, then the CC’s were reduced.  Multiply both CC’s by the same # to obtain correct PAI CC</a:t>
            </a:r>
            <a:endParaRPr lang="en-US" sz="1000" dirty="0"/>
          </a:p>
        </p:txBody>
      </p:sp>
      <p:sp>
        <p:nvSpPr>
          <p:cNvPr id="164" name="TextBox 163"/>
          <p:cNvSpPr txBox="1"/>
          <p:nvPr/>
        </p:nvSpPr>
        <p:spPr>
          <a:xfrm>
            <a:off x="4572000" y="6400800"/>
            <a:ext cx="1219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The M’s CC needs to be made into a RN and is placed after the M name, the PAI’s name is written as it appears in the DB</a:t>
            </a:r>
            <a:endParaRPr lang="en-US" sz="1000" dirty="0"/>
          </a:p>
        </p:txBody>
      </p:sp>
      <p:sp>
        <p:nvSpPr>
          <p:cNvPr id="179" name="TextBox 178"/>
          <p:cNvSpPr txBox="1"/>
          <p:nvPr/>
        </p:nvSpPr>
        <p:spPr>
          <a:xfrm>
            <a:off x="6019800" y="33528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Name the M and PAI as they appear on the PT/DB</a:t>
            </a:r>
            <a:endParaRPr lang="en-US" sz="1000" dirty="0"/>
          </a:p>
        </p:txBody>
      </p:sp>
      <p:cxnSp>
        <p:nvCxnSpPr>
          <p:cNvPr id="180" name="Straight Arrow Connector 179"/>
          <p:cNvCxnSpPr/>
          <p:nvPr/>
        </p:nvCxnSpPr>
        <p:spPr>
          <a:xfrm rot="5400000">
            <a:off x="6412063" y="4103537"/>
            <a:ext cx="284202" cy="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TextBox 180"/>
          <p:cNvSpPr txBox="1"/>
          <p:nvPr/>
        </p:nvSpPr>
        <p:spPr>
          <a:xfrm>
            <a:off x="7772400" y="4267200"/>
            <a:ext cx="1371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E.) (NH</a:t>
            </a:r>
            <a:r>
              <a:rPr lang="en-US" sz="1000" baseline="-25000" dirty="0" smtClean="0"/>
              <a:t>4</a:t>
            </a:r>
            <a:r>
              <a:rPr lang="en-US" sz="1000" dirty="0" smtClean="0"/>
              <a:t>)</a:t>
            </a:r>
            <a:r>
              <a:rPr lang="en-US" sz="1000" baseline="-25000" dirty="0" smtClean="0"/>
              <a:t>2</a:t>
            </a:r>
            <a:r>
              <a:rPr lang="en-US" sz="1000" dirty="0" smtClean="0"/>
              <a:t>O</a:t>
            </a:r>
          </a:p>
          <a:p>
            <a:endParaRPr lang="en-US" sz="1000" dirty="0" smtClean="0"/>
          </a:p>
          <a:p>
            <a:r>
              <a:rPr lang="en-US" sz="1000" dirty="0" smtClean="0"/>
              <a:t>Ammonium Oxide</a:t>
            </a:r>
            <a:endParaRPr lang="en-US" sz="1000" dirty="0"/>
          </a:p>
        </p:txBody>
      </p:sp>
      <p:sp>
        <p:nvSpPr>
          <p:cNvPr id="182" name="TextBox 181"/>
          <p:cNvSpPr txBox="1"/>
          <p:nvPr/>
        </p:nvSpPr>
        <p:spPr>
          <a:xfrm>
            <a:off x="9829800" y="2895600"/>
            <a:ext cx="1572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Hydro___</a:t>
            </a:r>
            <a:r>
              <a:rPr lang="en-US" sz="800" u="sng" dirty="0" err="1" smtClean="0"/>
              <a:t>NM’s</a:t>
            </a:r>
            <a:r>
              <a:rPr lang="en-US" sz="800" u="sng" dirty="0" smtClean="0"/>
              <a:t> name</a:t>
            </a:r>
            <a:r>
              <a:rPr lang="en-US" sz="1000" dirty="0" smtClean="0"/>
              <a:t>)____ -</a:t>
            </a:r>
            <a:r>
              <a:rPr lang="en-US" sz="1000" dirty="0" err="1" smtClean="0"/>
              <a:t>ic</a:t>
            </a:r>
            <a:r>
              <a:rPr lang="en-US" sz="1000" dirty="0" smtClean="0"/>
              <a:t> acid</a:t>
            </a:r>
            <a:endParaRPr lang="en-US" sz="1000" dirty="0"/>
          </a:p>
        </p:txBody>
      </p:sp>
      <p:sp>
        <p:nvSpPr>
          <p:cNvPr id="183" name="Rectangle 182"/>
          <p:cNvSpPr/>
          <p:nvPr/>
        </p:nvSpPr>
        <p:spPr>
          <a:xfrm>
            <a:off x="11811000" y="3886199"/>
            <a:ext cx="138050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_____________-</a:t>
            </a:r>
            <a:r>
              <a:rPr lang="en-US" sz="1000" dirty="0" err="1" smtClean="0"/>
              <a:t>ic</a:t>
            </a:r>
            <a:r>
              <a:rPr lang="en-US" sz="1000" dirty="0" smtClean="0"/>
              <a:t> acid</a:t>
            </a:r>
            <a:endParaRPr 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1053</Words>
  <Application>Microsoft Office PowerPoint</Application>
  <PresentationFormat>Custom</PresentationFormat>
  <Paragraphs>175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cmullin</dc:creator>
  <cp:lastModifiedBy>cmullin</cp:lastModifiedBy>
  <cp:revision>101</cp:revision>
  <dcterms:created xsi:type="dcterms:W3CDTF">2010-11-15T16:25:55Z</dcterms:created>
  <dcterms:modified xsi:type="dcterms:W3CDTF">2010-11-16T01:15:07Z</dcterms:modified>
</cp:coreProperties>
</file>