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7" r:id="rId14"/>
    <p:sldId id="272" r:id="rId15"/>
    <p:sldId id="268" r:id="rId16"/>
    <p:sldId id="273" r:id="rId17"/>
    <p:sldId id="269" r:id="rId18"/>
    <p:sldId id="274" r:id="rId19"/>
    <p:sldId id="276" r:id="rId20"/>
    <p:sldId id="277" r:id="rId21"/>
    <p:sldId id="275" r:id="rId22"/>
    <p:sldId id="270" r:id="rId23"/>
  </p:sldIdLst>
  <p:sldSz cx="9144000" cy="6858000" type="screen4x3"/>
  <p:notesSz cx="6858000" cy="92964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1C95"/>
    <a:srgbClr val="000066"/>
    <a:srgbClr val="CD26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9565" autoAdjust="0"/>
    <p:restoredTop sz="94660"/>
  </p:normalViewPr>
  <p:slideViewPr>
    <p:cSldViewPr>
      <p:cViewPr varScale="1">
        <p:scale>
          <a:sx n="52" d="100"/>
          <a:sy n="52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C96716-6242-4E57-838A-89B479946CAB}" type="datetimeFigureOut">
              <a:rPr lang="en-US" smtClean="0"/>
              <a:t>4/17/2011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310E11-CC53-4577-B8E0-E521B64AF9C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970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en-CA"/>
              <a:t>Click to edit Master title style</a:t>
            </a:r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CA"/>
              <a:t>Click to edit Master subtitle style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501651-7936-459B-A2B6-CF12BD1CBC6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DB345-39CD-4ACC-8290-B8C3BF4CB5E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0EA06-80D9-4994-A99B-04F26FDFB0B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131E5-1B3F-4E57-BF03-5CAC102CE44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4313E-0EBD-45BC-890A-523F5284A26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A2548-6FED-4D5E-A5D3-1487D1901B5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E6857-7A26-42D9-BC12-0F7FEBB7861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D8478-D2F4-4BA7-8A70-8AF01CEF5B3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AAF29-32FD-495D-B961-1A93D031060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1D51C8-ADA2-47B7-8A20-07AE85C3AEF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CABEF-D9E2-4FD4-AA0C-5397457FCBE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2867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67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67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67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67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68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68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68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86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86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86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E2215D4-DBDE-4617-BBD1-F482CE4EB91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sp>
        <p:nvSpPr>
          <p:cNvPr id="2868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2868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9nOIZDdvRw" TargetMode="External"/><Relationship Id="rId2" Type="http://schemas.openxmlformats.org/officeDocument/2006/relationships/hyperlink" Target="http://www.youtube.com/watch?v=zTLiJE-j1-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260350"/>
            <a:ext cx="7486650" cy="2592388"/>
          </a:xfrm>
        </p:spPr>
        <p:txBody>
          <a:bodyPr/>
          <a:lstStyle/>
          <a:p>
            <a:pPr algn="ctr" eaLnBrk="1" hangingPunct="1">
              <a:defRPr/>
            </a:pPr>
            <a:r>
              <a:rPr lang="en-CA" sz="4800" smtClean="0"/>
              <a:t>Chemistry 12 </a:t>
            </a:r>
            <a:br>
              <a:rPr lang="en-CA" sz="4800" smtClean="0"/>
            </a:br>
            <a:r>
              <a:rPr lang="en-CA" sz="4800" smtClean="0"/>
              <a:t>Unit IV – Acids, Bases and Salts </a:t>
            </a:r>
            <a:br>
              <a:rPr lang="en-CA" sz="4800" smtClean="0"/>
            </a:br>
            <a:r>
              <a:rPr lang="en-CA" sz="4800" smtClean="0"/>
              <a:t>Notes </a:t>
            </a:r>
          </a:p>
        </p:txBody>
      </p:sp>
      <p:pic>
        <p:nvPicPr>
          <p:cNvPr id="3075" name="Picture 5" descr="322717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573463"/>
            <a:ext cx="763270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CA" smtClean="0">
                <a:effectLst/>
              </a:rPr>
              <a:t>A mnemonic for remembering the litmus colours: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smtClean="0">
              <a:effectLst/>
            </a:endParaRPr>
          </a:p>
          <a:p>
            <a:pPr lvl="1" eaLnBrk="1" hangingPunct="1">
              <a:defRPr/>
            </a:pPr>
            <a:r>
              <a:rPr lang="en-CA" smtClean="0">
                <a:effectLst/>
              </a:rPr>
              <a:t>Litmus paper is: RE</a:t>
            </a:r>
            <a:r>
              <a:rPr lang="en-CA" b="1" u="sng" smtClean="0">
                <a:effectLst/>
              </a:rPr>
              <a:t>D </a:t>
            </a:r>
            <a:r>
              <a:rPr lang="en-CA" smtClean="0">
                <a:effectLst/>
              </a:rPr>
              <a:t>in ACI</a:t>
            </a:r>
            <a:r>
              <a:rPr lang="en-CA" b="1" u="sng" smtClean="0">
                <a:effectLst/>
              </a:rPr>
              <a:t>D </a:t>
            </a:r>
            <a:endParaRPr lang="en-CA" smtClean="0">
              <a:effectLst/>
            </a:endParaRPr>
          </a:p>
          <a:p>
            <a:pPr lvl="1" eaLnBrk="1" hangingPunct="1">
              <a:defRPr/>
            </a:pPr>
            <a:r>
              <a:rPr lang="en-CA" b="1" u="sng" smtClean="0">
                <a:effectLst/>
              </a:rPr>
              <a:t>B</a:t>
            </a:r>
            <a:r>
              <a:rPr lang="en-CA" smtClean="0">
                <a:effectLst/>
              </a:rPr>
              <a:t>LUE in </a:t>
            </a:r>
            <a:r>
              <a:rPr lang="en-CA" b="1" u="sng" smtClean="0">
                <a:effectLst/>
              </a:rPr>
              <a:t>B</a:t>
            </a:r>
            <a:r>
              <a:rPr lang="en-CA" smtClean="0">
                <a:effectLst/>
              </a:rPr>
              <a:t>ASE</a:t>
            </a:r>
            <a:r>
              <a:rPr lang="en-CA" smtClean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b="0" smtClean="0">
                <a:effectLst/>
              </a:rPr>
              <a:t>Examples:</a:t>
            </a:r>
            <a:r>
              <a:rPr lang="en-CA" smtClean="0"/>
              <a:t> </a:t>
            </a: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205038"/>
            <a:ext cx="84963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205038"/>
            <a:ext cx="84963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250825" y="2708275"/>
            <a:ext cx="576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CA" sz="4400" b="1">
                <a:solidFill>
                  <a:srgbClr val="CD260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4198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773238"/>
            <a:ext cx="7200900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773238"/>
            <a:ext cx="7200900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042988" y="2997200"/>
            <a:ext cx="576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CA" sz="4400" b="1">
                <a:solidFill>
                  <a:srgbClr val="CD260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989138"/>
            <a:ext cx="5976938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4915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989138"/>
            <a:ext cx="5976938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2051050" y="3716338"/>
            <a:ext cx="576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CA" sz="4400" b="1">
                <a:solidFill>
                  <a:srgbClr val="CD260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4403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341438"/>
            <a:ext cx="8245475" cy="287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341438"/>
            <a:ext cx="8245475" cy="287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23850" y="2565400"/>
            <a:ext cx="5762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CA" sz="4400" b="1">
                <a:solidFill>
                  <a:srgbClr val="CD260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0750" y="2374900"/>
            <a:ext cx="7302500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CA" sz="4000" b="0" smtClean="0">
                <a:effectLst/>
              </a:rPr>
              <a:t/>
            </a:r>
            <a:br>
              <a:rPr lang="en-CA" sz="4000" b="0" smtClean="0">
                <a:effectLst/>
              </a:rPr>
            </a:br>
            <a:r>
              <a:rPr lang="en-CA" sz="4000" b="0" smtClean="0">
                <a:effectLst/>
              </a:rPr>
              <a:t> </a:t>
            </a:r>
            <a:r>
              <a:rPr lang="en-CA" sz="4000" u="sng" smtClean="0">
                <a:effectLst/>
              </a:rPr>
              <a:t>IV.1 – The </a:t>
            </a:r>
            <a:r>
              <a:rPr lang="en-CA" sz="4000" i="1" u="sng" smtClean="0">
                <a:solidFill>
                  <a:srgbClr val="CD2605"/>
                </a:solidFill>
                <a:effectLst/>
              </a:rPr>
              <a:t>Arrhenius Theory</a:t>
            </a:r>
            <a:r>
              <a:rPr lang="en-CA" sz="4000" u="sng" smtClean="0">
                <a:effectLst/>
              </a:rPr>
              <a:t> Of Acids and Bases</a:t>
            </a:r>
            <a:r>
              <a:rPr lang="en-CA" sz="4000" smtClean="0"/>
              <a:t> </a:t>
            </a: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CA" sz="240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CA" sz="2400" b="1" smtClean="0">
                <a:effectLst/>
              </a:rPr>
              <a:t>Acid: </a:t>
            </a:r>
            <a:r>
              <a:rPr lang="en-CA" sz="2400" smtClean="0">
                <a:effectLst/>
              </a:rPr>
              <a:t>any substance which releases H</a:t>
            </a:r>
            <a:r>
              <a:rPr lang="en-CA" sz="2400" baseline="30000" smtClean="0">
                <a:effectLst/>
              </a:rPr>
              <a:t>+</a:t>
            </a:r>
            <a:r>
              <a:rPr lang="en-CA" sz="2400" smtClean="0">
                <a:effectLst/>
              </a:rPr>
              <a:t>(aq) in water.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CA" sz="240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CA" sz="2400" b="1" smtClean="0">
                <a:effectLst/>
              </a:rPr>
              <a:t>Base: </a:t>
            </a:r>
            <a:r>
              <a:rPr lang="en-CA" sz="2400" smtClean="0">
                <a:effectLst/>
              </a:rPr>
              <a:t>any substance which releases OH</a:t>
            </a:r>
            <a:r>
              <a:rPr lang="en-CA" sz="2400" baseline="30000" smtClean="0">
                <a:effectLst/>
              </a:rPr>
              <a:t>-</a:t>
            </a:r>
            <a:r>
              <a:rPr lang="en-CA" sz="2400" smtClean="0">
                <a:effectLst/>
              </a:rPr>
              <a:t>(aq) in water.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CA" sz="240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CA" sz="2400" b="1" smtClean="0">
                <a:effectLst/>
              </a:rPr>
              <a:t>Salt: </a:t>
            </a:r>
            <a:r>
              <a:rPr lang="en-CA" sz="2400" smtClean="0">
                <a:effectLst/>
              </a:rPr>
              <a:t>is the neutralization product which results when an acid and a base react: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CA" sz="240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CA" sz="2400" smtClean="0">
                <a:effectLst/>
              </a:rPr>
              <a:t>HCl(aq) + NaOH(aq) </a:t>
            </a:r>
            <a:r>
              <a:rPr lang="en-CA" sz="2400" smtClean="0">
                <a:effectLst/>
                <a:sym typeface="Wingdings" pitchFamily="2" charset="2"/>
              </a:rPr>
              <a:t> </a:t>
            </a:r>
            <a:r>
              <a:rPr lang="en-CA" sz="2400" smtClean="0">
                <a:effectLst/>
              </a:rPr>
              <a:t>NaCl(aq) + H</a:t>
            </a:r>
            <a:r>
              <a:rPr lang="en-CA" sz="2400" baseline="-25000" smtClean="0">
                <a:effectLst/>
              </a:rPr>
              <a:t>2</a:t>
            </a:r>
            <a:r>
              <a:rPr lang="en-CA" sz="2400" smtClean="0">
                <a:effectLst/>
              </a:rPr>
              <a:t>O(l)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CA" sz="2400" smtClean="0">
                <a:effectLst/>
              </a:rPr>
              <a:t>acid       +   base       </a:t>
            </a:r>
            <a:r>
              <a:rPr lang="en-CA" sz="2400" smtClean="0">
                <a:effectLst/>
                <a:sym typeface="Wingdings" pitchFamily="2" charset="2"/>
              </a:rPr>
              <a:t>    </a:t>
            </a:r>
            <a:r>
              <a:rPr lang="en-CA" sz="2400" smtClean="0">
                <a:effectLst/>
              </a:rPr>
              <a:t>salt      + water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CA" sz="2400" smtClean="0">
                <a:effectLst/>
              </a:rPr>
              <a:t>In more general terms, a </a:t>
            </a:r>
            <a:r>
              <a:rPr lang="en-CA" sz="2400" u="sng" smtClean="0">
                <a:effectLst/>
              </a:rPr>
              <a:t>salt</a:t>
            </a:r>
            <a:r>
              <a:rPr lang="en-CA" sz="2400" smtClean="0">
                <a:effectLst/>
              </a:rPr>
              <a:t> is any </a:t>
            </a:r>
            <a:r>
              <a:rPr lang="en-CA" sz="2400" i="1" smtClean="0">
                <a:effectLst/>
              </a:rPr>
              <a:t>ionic </a:t>
            </a:r>
            <a:r>
              <a:rPr lang="en-CA" sz="2400" smtClean="0">
                <a:effectLst/>
              </a:rPr>
              <a:t>compound which is neither an acid nor a base.</a:t>
            </a:r>
            <a:r>
              <a:rPr lang="en-CA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349500"/>
            <a:ext cx="7302500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827088" y="3716338"/>
            <a:ext cx="5032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CA" sz="3600" b="1">
                <a:solidFill>
                  <a:srgbClr val="CD2605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√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755650" y="2924175"/>
            <a:ext cx="8089900" cy="3600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CA" smtClean="0"/>
              <a:t>Acids and Bases have 2 diff faces…</a:t>
            </a:r>
          </a:p>
          <a:p>
            <a:pPr eaLnBrk="1" hangingPunct="1">
              <a:defRPr/>
            </a:pPr>
            <a:r>
              <a:rPr lang="en-CA" smtClean="0">
                <a:hlinkClick r:id="rId2"/>
              </a:rPr>
              <a:t>http://www.youtube.com/watch?v=zTLiJE-j1-I</a:t>
            </a:r>
            <a:endParaRPr lang="en-CA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mtClean="0"/>
              <a:t>Mark R…</a:t>
            </a:r>
          </a:p>
          <a:p>
            <a:pPr eaLnBrk="1" hangingPunct="1">
              <a:defRPr/>
            </a:pPr>
            <a:r>
              <a:rPr lang="en-CA" smtClean="0">
                <a:hlinkClick r:id="rId3"/>
              </a:rPr>
              <a:t>http://www.youtube.com/watch?v=u9nOIZDdvRw</a:t>
            </a:r>
            <a:endParaRPr lang="en-CA" smtClean="0"/>
          </a:p>
          <a:p>
            <a:pPr eaLnBrk="1" hangingPunct="1">
              <a:defRPr/>
            </a:pPr>
            <a:endParaRPr lang="en-CA" smtClean="0"/>
          </a:p>
        </p:txBody>
      </p:sp>
      <p:pic>
        <p:nvPicPr>
          <p:cNvPr id="23555" name="Picture 5" descr="MC900441798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775" y="188913"/>
            <a:ext cx="274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404813"/>
            <a:ext cx="9144000" cy="22320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CA" sz="4800" smtClean="0">
                <a:effectLst/>
              </a:rPr>
              <a:t>***Do Hebden Questions #1 - 4, pgs 110 - 112***</a:t>
            </a:r>
            <a:r>
              <a:rPr lang="en-CA" sz="4800" smtClean="0"/>
              <a:t> 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2492375"/>
            <a:ext cx="91440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CA" sz="4800" b="1">
                <a:solidFill>
                  <a:schemeClr val="tx2"/>
                </a:solidFill>
                <a:latin typeface="Arial Black" pitchFamily="34" charset="0"/>
              </a:rPr>
              <a:t>***Read 4.2… add to your notes…  </a:t>
            </a:r>
            <a:br>
              <a:rPr lang="en-CA" sz="4800" b="1">
                <a:solidFill>
                  <a:schemeClr val="tx2"/>
                </a:solidFill>
                <a:latin typeface="Arial Black" pitchFamily="34" charset="0"/>
              </a:rPr>
            </a:br>
            <a:r>
              <a:rPr lang="en-CA" sz="5400" b="1">
                <a:solidFill>
                  <a:schemeClr val="tx2"/>
                </a:solidFill>
                <a:latin typeface="Arial Black" pitchFamily="34" charset="0"/>
              </a:rPr>
              <a:t>***Do Hebden Questions #5 - 9, pg 114***</a:t>
            </a:r>
            <a:r>
              <a:rPr lang="en-CA" sz="5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z="4000" b="0" smtClean="0">
                <a:effectLst/>
              </a:rPr>
              <a:t/>
            </a:r>
            <a:br>
              <a:rPr lang="en-CA" sz="4000" b="0" smtClean="0">
                <a:effectLst/>
              </a:rPr>
            </a:br>
            <a:r>
              <a:rPr lang="en-CA" sz="2800" b="0" smtClean="0">
                <a:effectLst/>
              </a:rPr>
              <a:t>The following is a more simple way to think of </a:t>
            </a:r>
            <a:r>
              <a:rPr lang="en-CA" sz="2800" b="0" smtClean="0">
                <a:solidFill>
                  <a:srgbClr val="CD2605"/>
                </a:solidFill>
                <a:effectLst/>
              </a:rPr>
              <a:t>Arrhenius acids</a:t>
            </a:r>
            <a:r>
              <a:rPr lang="en-CA" sz="2800" b="0" smtClean="0">
                <a:effectLst/>
              </a:rPr>
              <a:t>, bases and salts. (There are some exceptions)</a:t>
            </a:r>
            <a:r>
              <a:rPr lang="en-CA" sz="4000" b="0" smtClean="0">
                <a:effectLst/>
              </a:rPr>
              <a:t> </a:t>
            </a:r>
            <a:br>
              <a:rPr lang="en-CA" sz="4000" b="0" smtClean="0">
                <a:effectLst/>
              </a:rPr>
            </a:br>
            <a:endParaRPr lang="en-CA" sz="4000" b="0" smtClean="0">
              <a:effectLst/>
            </a:endParaRP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2060575"/>
            <a:ext cx="9144000" cy="4797425"/>
          </a:xfrm>
        </p:spPr>
        <p:txBody>
          <a:bodyPr/>
          <a:lstStyle/>
          <a:p>
            <a:pPr eaLnBrk="1" hangingPunct="1">
              <a:defRPr/>
            </a:pPr>
            <a:r>
              <a:rPr lang="en-CA" smtClean="0">
                <a:effectLst/>
              </a:rPr>
              <a:t>An </a:t>
            </a:r>
            <a:r>
              <a:rPr lang="en-CA" b="1" smtClean="0">
                <a:effectLst/>
              </a:rPr>
              <a:t>ACID </a:t>
            </a:r>
            <a:r>
              <a:rPr lang="en-CA" smtClean="0">
                <a:effectLst/>
              </a:rPr>
              <a:t>is any </a:t>
            </a:r>
            <a:r>
              <a:rPr lang="en-CA" i="1" smtClean="0">
                <a:effectLst/>
              </a:rPr>
              <a:t>ionic </a:t>
            </a:r>
            <a:r>
              <a:rPr lang="en-CA" smtClean="0">
                <a:effectLst/>
              </a:rPr>
              <a:t>species whose formula starts with an “</a:t>
            </a:r>
            <a:r>
              <a:rPr lang="en-CA" smtClean="0">
                <a:solidFill>
                  <a:srgbClr val="CD2605"/>
                </a:solidFill>
                <a:effectLst/>
              </a:rPr>
              <a:t>H</a:t>
            </a:r>
            <a:r>
              <a:rPr lang="en-CA" smtClean="0">
                <a:effectLst/>
              </a:rPr>
              <a:t>”. </a:t>
            </a:r>
          </a:p>
          <a:p>
            <a:pPr lvl="1" eaLnBrk="1" hangingPunct="1">
              <a:defRPr/>
            </a:pPr>
            <a:r>
              <a:rPr lang="en-CA" smtClean="0">
                <a:effectLst/>
              </a:rPr>
              <a:t>Examples: HCl, HNO</a:t>
            </a:r>
            <a:r>
              <a:rPr lang="en-CA" baseline="-25000" smtClean="0">
                <a:effectLst/>
              </a:rPr>
              <a:t>3</a:t>
            </a:r>
            <a:r>
              <a:rPr lang="en-CA" smtClean="0">
                <a:effectLst/>
              </a:rPr>
              <a:t>, H</a:t>
            </a:r>
            <a:r>
              <a:rPr lang="en-CA" baseline="-25000" smtClean="0">
                <a:effectLst/>
              </a:rPr>
              <a:t>2</a:t>
            </a:r>
            <a:r>
              <a:rPr lang="en-CA" smtClean="0">
                <a:effectLst/>
              </a:rPr>
              <a:t>SO</a:t>
            </a:r>
            <a:r>
              <a:rPr lang="en-CA" baseline="-25000" smtClean="0">
                <a:effectLst/>
              </a:rPr>
              <a:t>4</a:t>
            </a:r>
            <a:r>
              <a:rPr lang="en-CA" smtClean="0">
                <a:effectLst/>
              </a:rPr>
              <a:t> </a:t>
            </a:r>
          </a:p>
          <a:p>
            <a:pPr eaLnBrk="1" hangingPunct="1">
              <a:defRPr/>
            </a:pPr>
            <a:r>
              <a:rPr lang="en-CA" smtClean="0">
                <a:effectLst/>
              </a:rPr>
              <a:t>A </a:t>
            </a:r>
            <a:r>
              <a:rPr lang="en-CA" b="1" smtClean="0">
                <a:effectLst/>
              </a:rPr>
              <a:t>BASE </a:t>
            </a:r>
            <a:r>
              <a:rPr lang="en-CA" smtClean="0">
                <a:effectLst/>
              </a:rPr>
              <a:t>is any </a:t>
            </a:r>
            <a:r>
              <a:rPr lang="en-CA" i="1" smtClean="0">
                <a:effectLst/>
              </a:rPr>
              <a:t>ionic </a:t>
            </a:r>
            <a:r>
              <a:rPr lang="en-CA" smtClean="0">
                <a:effectLst/>
              </a:rPr>
              <a:t>species whose formula ends with an “</a:t>
            </a:r>
            <a:r>
              <a:rPr lang="en-CA" smtClean="0">
                <a:solidFill>
                  <a:srgbClr val="CD2605"/>
                </a:solidFill>
                <a:effectLst/>
              </a:rPr>
              <a:t>OH</a:t>
            </a:r>
            <a:r>
              <a:rPr lang="en-CA" smtClean="0">
                <a:effectLst/>
              </a:rPr>
              <a:t>” </a:t>
            </a:r>
          </a:p>
          <a:p>
            <a:pPr lvl="1" eaLnBrk="1" hangingPunct="1">
              <a:defRPr/>
            </a:pPr>
            <a:r>
              <a:rPr lang="en-CA" smtClean="0">
                <a:effectLst/>
              </a:rPr>
              <a:t>Examples: NaOH, KOH, Ca(OH)</a:t>
            </a:r>
            <a:r>
              <a:rPr lang="en-CA" baseline="-25000" smtClean="0">
                <a:effectLst/>
              </a:rPr>
              <a:t>2</a:t>
            </a:r>
            <a:r>
              <a:rPr lang="en-CA" smtClean="0">
                <a:effectLst/>
              </a:rPr>
              <a:t>, Zn(OH)</a:t>
            </a:r>
            <a:r>
              <a:rPr lang="en-CA" baseline="-25000" smtClean="0">
                <a:effectLst/>
              </a:rPr>
              <a:t>2</a:t>
            </a:r>
            <a:r>
              <a:rPr lang="en-CA" smtClean="0">
                <a:effectLst/>
              </a:rPr>
              <a:t> </a:t>
            </a:r>
          </a:p>
          <a:p>
            <a:pPr eaLnBrk="1" hangingPunct="1">
              <a:defRPr/>
            </a:pPr>
            <a:r>
              <a:rPr lang="en-CA" smtClean="0">
                <a:effectLst/>
              </a:rPr>
              <a:t>A </a:t>
            </a:r>
            <a:r>
              <a:rPr lang="en-CA" b="1" smtClean="0">
                <a:effectLst/>
              </a:rPr>
              <a:t>SALT </a:t>
            </a:r>
            <a:r>
              <a:rPr lang="en-CA" smtClean="0">
                <a:effectLst/>
              </a:rPr>
              <a:t>is any </a:t>
            </a:r>
            <a:r>
              <a:rPr lang="en-CA" i="1" smtClean="0">
                <a:effectLst/>
              </a:rPr>
              <a:t>ionic </a:t>
            </a:r>
            <a:r>
              <a:rPr lang="en-CA" smtClean="0">
                <a:effectLst/>
              </a:rPr>
              <a:t>species which </a:t>
            </a:r>
            <a:r>
              <a:rPr lang="en-CA" smtClean="0">
                <a:solidFill>
                  <a:srgbClr val="CD2605"/>
                </a:solidFill>
                <a:effectLst/>
              </a:rPr>
              <a:t>does not</a:t>
            </a:r>
            <a:r>
              <a:rPr lang="en-CA" smtClean="0">
                <a:effectLst/>
              </a:rPr>
              <a:t> start with an “H” or end with an “OH”. </a:t>
            </a:r>
          </a:p>
          <a:p>
            <a:pPr lvl="1" eaLnBrk="1" hangingPunct="1">
              <a:defRPr/>
            </a:pPr>
            <a:r>
              <a:rPr lang="en-CA" smtClean="0">
                <a:effectLst/>
              </a:rPr>
              <a:t>Examples: KBr, FePO</a:t>
            </a:r>
            <a:r>
              <a:rPr lang="en-CA" baseline="-25000" smtClean="0">
                <a:effectLst/>
              </a:rPr>
              <a:t>4</a:t>
            </a:r>
            <a:r>
              <a:rPr lang="en-CA" smtClean="0">
                <a:effectLst/>
              </a:rPr>
              <a:t>, Li</a:t>
            </a:r>
            <a:r>
              <a:rPr lang="en-CA" baseline="-25000" smtClean="0">
                <a:effectLst/>
              </a:rPr>
              <a:t>2</a:t>
            </a:r>
            <a:r>
              <a:rPr lang="en-CA" smtClean="0">
                <a:effectLst/>
              </a:rPr>
              <a:t>CO</a:t>
            </a:r>
            <a:r>
              <a:rPr lang="en-CA" baseline="-25000" smtClean="0">
                <a:effectLst/>
              </a:rPr>
              <a:t>3</a:t>
            </a:r>
            <a:r>
              <a:rPr lang="en-CA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sz="4000" b="0" i="1" smtClean="0">
                <a:effectLst/>
              </a:rPr>
              <a:t>How to write and balance acid-base neutralization reactions.</a:t>
            </a:r>
            <a:r>
              <a:rPr lang="en-CA" sz="4000" smtClean="0"/>
              <a:t> </a:t>
            </a: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2133600"/>
            <a:ext cx="8964612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CA" sz="2400" smtClean="0">
                <a:effectLst/>
              </a:rPr>
              <a:t>Since we know that: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CA" sz="2400" smtClean="0">
                <a:effectLst/>
              </a:rPr>
              <a:t>ACID + BASE </a:t>
            </a:r>
            <a:r>
              <a:rPr lang="en-CA" sz="2400" smtClean="0">
                <a:effectLst/>
                <a:sym typeface="Wingdings" pitchFamily="2" charset="2"/>
              </a:rPr>
              <a:t> </a:t>
            </a:r>
            <a:r>
              <a:rPr lang="en-CA" sz="2400" smtClean="0">
                <a:effectLst/>
              </a:rPr>
              <a:t>SALT + WATER,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CA" sz="2400" smtClean="0">
                <a:effectLst/>
              </a:rPr>
              <a:t>we can use the following procedure.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CA" sz="240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CA" sz="2400" smtClean="0">
                <a:effectLst/>
              </a:rPr>
              <a:t>All neutralization reactions are based on the fact that acids produce H</a:t>
            </a:r>
            <a:r>
              <a:rPr lang="en-CA" sz="2400" baseline="30000" smtClean="0">
                <a:effectLst/>
              </a:rPr>
              <a:t>+</a:t>
            </a:r>
            <a:r>
              <a:rPr lang="en-CA" sz="2400" smtClean="0">
                <a:effectLst/>
              </a:rPr>
              <a:t> and bases produce OH</a:t>
            </a:r>
            <a:r>
              <a:rPr lang="en-CA" sz="2400" baseline="30000" smtClean="0">
                <a:effectLst/>
              </a:rPr>
              <a:t>-</a:t>
            </a:r>
            <a:r>
              <a:rPr lang="en-CA" sz="2400" smtClean="0">
                <a:effectLst/>
              </a:rPr>
              <a:t>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CA" sz="240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CA" sz="2400" smtClean="0">
                <a:effectLst/>
              </a:rPr>
              <a:t>Therefore, the main reaction which occurs in every instance is just: H</a:t>
            </a:r>
            <a:r>
              <a:rPr lang="en-CA" sz="2400" baseline="30000" smtClean="0">
                <a:effectLst/>
              </a:rPr>
              <a:t>+</a:t>
            </a:r>
            <a:r>
              <a:rPr lang="en-CA" sz="2400" smtClean="0">
                <a:effectLst/>
              </a:rPr>
              <a:t> + OH</a:t>
            </a:r>
            <a:r>
              <a:rPr lang="en-CA" sz="2400" baseline="30000" smtClean="0">
                <a:effectLst/>
              </a:rPr>
              <a:t>-</a:t>
            </a:r>
            <a:r>
              <a:rPr lang="en-CA" sz="2400" smtClean="0">
                <a:effectLst/>
              </a:rPr>
              <a:t> </a:t>
            </a:r>
            <a:r>
              <a:rPr lang="en-CA" sz="2400" smtClean="0">
                <a:effectLst/>
                <a:sym typeface="Wingdings" pitchFamily="2" charset="2"/>
              </a:rPr>
              <a:t> </a:t>
            </a:r>
            <a:r>
              <a:rPr lang="en-CA" sz="2400" smtClean="0">
                <a:effectLst/>
              </a:rPr>
              <a:t>H2O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CA" sz="240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CA" sz="2400" b="1" smtClean="0">
                <a:effectLst/>
              </a:rPr>
              <a:t>Example: </a:t>
            </a:r>
            <a:r>
              <a:rPr lang="en-CA" sz="2400" smtClean="0">
                <a:effectLst/>
              </a:rPr>
              <a:t>Write the neutralization reaction that occurs between HCl and Ca(OH)</a:t>
            </a:r>
            <a:r>
              <a:rPr lang="en-CA" sz="2400" baseline="-25000" smtClean="0">
                <a:effectLst/>
              </a:rPr>
              <a:t>2</a:t>
            </a:r>
            <a:r>
              <a:rPr lang="en-CA" sz="2400" smtClean="0">
                <a:effectLst/>
              </a:rPr>
              <a:t>.</a:t>
            </a:r>
            <a:r>
              <a:rPr lang="en-CA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2565400"/>
            <a:ext cx="9144000" cy="1655763"/>
          </a:xfrm>
        </p:spPr>
        <p:txBody>
          <a:bodyPr/>
          <a:lstStyle/>
          <a:p>
            <a:pPr eaLnBrk="1" hangingPunct="1"/>
            <a:r>
              <a:rPr lang="en-CA" sz="4100" smtClean="0">
                <a:effectLst/>
              </a:rPr>
              <a:t>2HCl + Ca(OH)</a:t>
            </a:r>
            <a:r>
              <a:rPr lang="en-CA" sz="4100" baseline="-25000" smtClean="0">
                <a:effectLst/>
              </a:rPr>
              <a:t>2 </a:t>
            </a:r>
            <a:r>
              <a:rPr lang="en-CA" sz="4100" smtClean="0">
                <a:effectLst/>
                <a:sym typeface="Wingdings" pitchFamily="2" charset="2"/>
              </a:rPr>
              <a:t> 2H</a:t>
            </a:r>
            <a:r>
              <a:rPr lang="en-CA" sz="4100" baseline="-25000" smtClean="0">
                <a:effectLst/>
                <a:sym typeface="Wingdings" pitchFamily="2" charset="2"/>
              </a:rPr>
              <a:t>2</a:t>
            </a:r>
            <a:r>
              <a:rPr lang="en-CA" sz="4100" smtClean="0">
                <a:effectLst/>
                <a:sym typeface="Wingdings" pitchFamily="2" charset="2"/>
              </a:rPr>
              <a:t>O + CaCl</a:t>
            </a:r>
            <a:r>
              <a:rPr lang="en-CA" sz="4100" baseline="-25000" smtClean="0">
                <a:effectLst/>
                <a:sym typeface="Wingdings" pitchFamily="2" charset="2"/>
              </a:rPr>
              <a:t>2</a:t>
            </a:r>
            <a:endParaRPr lang="en-CA" sz="4100" baseline="-25000" smtClean="0"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z="4000" b="0" smtClean="0">
                <a:effectLst/>
              </a:rPr>
              <a:t/>
            </a:r>
            <a:br>
              <a:rPr lang="en-CA" sz="4000" b="0" smtClean="0">
                <a:effectLst/>
              </a:rPr>
            </a:br>
            <a:r>
              <a:rPr lang="en-CA" sz="4000" b="0" smtClean="0">
                <a:effectLst/>
              </a:rPr>
              <a:t>General Properties of Acids and Bases </a:t>
            </a:r>
            <a:br>
              <a:rPr lang="en-CA" sz="4000" b="0" smtClean="0">
                <a:effectLst/>
              </a:rPr>
            </a:br>
            <a:endParaRPr lang="en-CA" sz="4000" b="0" smtClean="0">
              <a:effectLst/>
            </a:endParaRP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CA" sz="2800" smtClean="0">
                <a:effectLst/>
              </a:rPr>
              <a:t> The presence of H+ accounts for these properties of </a:t>
            </a:r>
            <a:r>
              <a:rPr lang="en-CA" sz="2800" b="1" smtClean="0">
                <a:effectLst/>
              </a:rPr>
              <a:t>acids</a:t>
            </a:r>
            <a:r>
              <a:rPr lang="en-CA" sz="2800" smtClean="0">
                <a:effectLst/>
              </a:rPr>
              <a:t>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CA" sz="2800" smtClean="0">
              <a:effectLst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CA" sz="2800" smtClean="0">
                <a:effectLst/>
              </a:rPr>
              <a:t>a) acids react with bases.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CA" sz="2800" smtClean="0">
                <a:effectLst/>
              </a:rPr>
              <a:t>b) acids are electrolytes.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CA" sz="2800" smtClean="0">
                <a:effectLst/>
              </a:rPr>
              <a:t>c) acids react with some metals to produce H</a:t>
            </a:r>
            <a:r>
              <a:rPr lang="en-CA" sz="2800" baseline="-25000" smtClean="0">
                <a:effectLst/>
              </a:rPr>
              <a:t>2</a:t>
            </a:r>
            <a:r>
              <a:rPr lang="en-CA" sz="2800" smtClean="0">
                <a:effectLst/>
              </a:rPr>
              <a:t>(g).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CA" sz="2800" smtClean="0">
                <a:effectLst/>
              </a:rPr>
              <a:t>d) acids turn litmus paper </a:t>
            </a:r>
            <a:r>
              <a:rPr lang="en-CA" sz="2800" smtClean="0">
                <a:solidFill>
                  <a:srgbClr val="CD2605"/>
                </a:solidFill>
                <a:effectLst/>
              </a:rPr>
              <a:t>RED</a:t>
            </a:r>
            <a:r>
              <a:rPr lang="en-CA" sz="2800" smtClean="0">
                <a:effectLst/>
              </a:rPr>
              <a:t>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CA" sz="2800" smtClean="0">
                <a:effectLst/>
              </a:rPr>
              <a:t>e) acids taste SOUR. (e.g. lemon juice, vinegar)</a:t>
            </a:r>
            <a:endParaRPr lang="en-CA" sz="2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CA" sz="2800" smtClean="0">
                <a:solidFill>
                  <a:srgbClr val="CD2605"/>
                </a:solidFill>
              </a:rPr>
              <a:t>f) Have a pH &lt;7 or a pOH&gt;7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CA" sz="2800" smtClean="0">
                <a:solidFill>
                  <a:srgbClr val="CD2605"/>
                </a:solidFill>
              </a:rPr>
              <a:t>g) Turn Bromothymol Blue </a:t>
            </a:r>
            <a:r>
              <a:rPr lang="en-CA" sz="2800" smtClean="0">
                <a:solidFill>
                  <a:schemeClr val="folHlink"/>
                </a:solidFill>
              </a:rPr>
              <a:t>YELLOW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sour%20fa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0350"/>
            <a:ext cx="3368675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7" descr="sour-fac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3068638"/>
            <a:ext cx="48006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defRPr/>
            </a:pPr>
            <a:r>
              <a:rPr lang="en-CA" smtClean="0">
                <a:effectLst/>
              </a:rPr>
              <a:t>The presence of OH- accounts for these properties of </a:t>
            </a:r>
            <a:r>
              <a:rPr lang="en-CA" b="1" smtClean="0">
                <a:effectLst/>
              </a:rPr>
              <a:t>bases</a:t>
            </a:r>
            <a:r>
              <a:rPr lang="en-CA" smtClean="0">
                <a:effectLst/>
              </a:rPr>
              <a:t>: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CA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mtClean="0">
                <a:effectLst/>
              </a:rPr>
              <a:t>a) bases react with acids.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mtClean="0">
                <a:effectLst/>
              </a:rPr>
              <a:t>b) bases are electrolytes.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mtClean="0">
                <a:effectLst/>
              </a:rPr>
              <a:t>c) bases feel slippery. (React with your fat to make soap.)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mtClean="0">
                <a:effectLst/>
              </a:rPr>
              <a:t>d) bases turn litmus paper </a:t>
            </a:r>
            <a:r>
              <a:rPr lang="en-CA" smtClean="0">
                <a:solidFill>
                  <a:srgbClr val="000066"/>
                </a:solidFill>
                <a:effectLst/>
              </a:rPr>
              <a:t>BLUE</a:t>
            </a:r>
            <a:r>
              <a:rPr lang="en-CA" smtClean="0">
                <a:effectLst/>
              </a:rPr>
              <a:t>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mtClean="0">
                <a:effectLst/>
              </a:rPr>
              <a:t>e) bases taste BITTER. (e.g. baking soda)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mtClean="0">
                <a:solidFill>
                  <a:srgbClr val="CD2605"/>
                </a:solidFill>
              </a:rPr>
              <a:t>f) Have a pH &gt;7, pOH&lt;7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CA" smtClean="0">
                <a:solidFill>
                  <a:srgbClr val="CD2605"/>
                </a:solidFill>
              </a:rPr>
              <a:t>h) Turn Phenolphthalein </a:t>
            </a:r>
            <a:r>
              <a:rPr lang="en-CA" smtClean="0">
                <a:solidFill>
                  <a:srgbClr val="B61C95"/>
                </a:solidFill>
              </a:rPr>
              <a:t>PINK</a:t>
            </a:r>
            <a:r>
              <a:rPr lang="en-CA" smtClean="0">
                <a:solidFill>
                  <a:srgbClr val="CD2605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14feb6-bitter-beer-fa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47625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7" descr="VLC083_Examples_of_bas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590925"/>
            <a:ext cx="43561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9" descr="soa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3933825"/>
            <a:ext cx="2736850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46</TotalTime>
  <Words>455</Words>
  <Application>Microsoft Office PowerPoint</Application>
  <PresentationFormat>On-screen Show (4:3)</PresentationFormat>
  <Paragraphs>65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Arial Black</vt:lpstr>
      <vt:lpstr>Wingdings</vt:lpstr>
      <vt:lpstr>Calibri</vt:lpstr>
      <vt:lpstr>Glass Layers</vt:lpstr>
      <vt:lpstr>Chemistry 12  Unit IV – Acids, Bases and Salts  Notes </vt:lpstr>
      <vt:lpstr>  IV.1 – The Arrhenius Theory Of Acids and Bases </vt:lpstr>
      <vt:lpstr> The following is a more simple way to think of Arrhenius acids, bases and salts. (There are some exceptions)  </vt:lpstr>
      <vt:lpstr>How to write and balance acid-base neutralization reactions. </vt:lpstr>
      <vt:lpstr>2HCl + Ca(OH)2  2H2O + CaCl2</vt:lpstr>
      <vt:lpstr> General Properties of Acids and Bases  </vt:lpstr>
      <vt:lpstr>Slide 7</vt:lpstr>
      <vt:lpstr>Slide 8</vt:lpstr>
      <vt:lpstr>Slide 9</vt:lpstr>
      <vt:lpstr>Slide 10</vt:lpstr>
      <vt:lpstr>Examples: 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***Do Hebden Questions #1 - 4, pgs 110 - 112*** </vt:lpstr>
    </vt:vector>
  </TitlesOfParts>
  <Company>Home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12  Unit IV – Acids, Bases and Salts  Notes</dc:title>
  <dc:creator>Mullin Hales Family</dc:creator>
  <cp:lastModifiedBy>cmullin</cp:lastModifiedBy>
  <cp:revision>31</cp:revision>
  <dcterms:created xsi:type="dcterms:W3CDTF">2011-04-17T05:28:41Z</dcterms:created>
  <dcterms:modified xsi:type="dcterms:W3CDTF">2011-04-18T05:08:19Z</dcterms:modified>
</cp:coreProperties>
</file>