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75" r:id="rId10"/>
    <p:sldId id="263" r:id="rId11"/>
    <p:sldId id="264" r:id="rId12"/>
    <p:sldId id="274" r:id="rId13"/>
    <p:sldId id="265" r:id="rId14"/>
    <p:sldId id="266" r:id="rId15"/>
    <p:sldId id="267" r:id="rId16"/>
    <p:sldId id="269" r:id="rId17"/>
    <p:sldId id="270" r:id="rId18"/>
    <p:sldId id="271" r:id="rId19"/>
    <p:sldId id="272" r:id="rId20"/>
    <p:sldId id="273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E6167-C735-499F-9909-7745E3AE0D8D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CCFD9-C541-425F-8A7F-76915934A8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8gZCTjAbVs&amp;feature=relate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1.3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Plant and Animal Cells</a:t>
            </a:r>
          </a:p>
          <a:p>
            <a:r>
              <a:rPr lang="en-US" dirty="0" smtClean="0"/>
              <a:t>(Text pages 10-13)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2. chromosomes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en-US" dirty="0" smtClean="0"/>
              <a:t>Inside of nucleus</a:t>
            </a:r>
          </a:p>
          <a:p>
            <a:pPr>
              <a:buFontTx/>
              <a:buChar char="-"/>
            </a:pPr>
            <a:r>
              <a:rPr lang="en-US" dirty="0" smtClean="0"/>
              <a:t>Contains genes (genetic information)</a:t>
            </a:r>
          </a:p>
          <a:p>
            <a:pPr>
              <a:buFontTx/>
              <a:buChar char="-"/>
            </a:pPr>
            <a:r>
              <a:rPr lang="en-US" dirty="0" smtClean="0"/>
              <a:t>Genes are made of DNA</a:t>
            </a:r>
          </a:p>
          <a:p>
            <a:pPr>
              <a:buFontTx/>
              <a:buChar char="-"/>
            </a:pPr>
            <a:r>
              <a:rPr lang="en-US" dirty="0" smtClean="0"/>
              <a:t>Construction plans</a:t>
            </a:r>
          </a:p>
          <a:p>
            <a:pPr>
              <a:buFontTx/>
              <a:buChar char="-"/>
            </a:pPr>
            <a:endParaRPr lang="en-US" dirty="0" smtClean="0"/>
          </a:p>
        </p:txBody>
      </p:sp>
      <p:pic>
        <p:nvPicPr>
          <p:cNvPr id="20482" name="Picture 2" descr="http://www.eurogentest.org/content/images/unit6/patientLeaflets/english/genesChromosomesD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2895600"/>
            <a:ext cx="4528458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snv.jussieu.fr/vie/dossiers/ky/chromosome%20X%20et%20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685800"/>
            <a:ext cx="5543550" cy="501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219200"/>
            <a:ext cx="765644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3. Cell (or plasma) membrane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600201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Surrounds cell</a:t>
            </a:r>
          </a:p>
          <a:p>
            <a:r>
              <a:rPr lang="en-US" dirty="0" smtClean="0"/>
              <a:t>Gate keeper (controls what goes in and out of cell)</a:t>
            </a:r>
          </a:p>
          <a:p>
            <a:r>
              <a:rPr lang="en-US" dirty="0" smtClean="0"/>
              <a:t>Made of a double layer of fat cells</a:t>
            </a:r>
          </a:p>
          <a:p>
            <a:endParaRPr lang="en-US" dirty="0"/>
          </a:p>
        </p:txBody>
      </p:sp>
      <p:sp>
        <p:nvSpPr>
          <p:cNvPr id="22530" name="AutoShape 2" descr="data:image/jpeg;base64,/9j/4AAQSkZJRgABAQAAAQABAAD/2wBDAAkGBwgHBgkIBwgKCgkLDRYPDQwMDRsUFRAWIB0iIiAdHx8kKDQsJCYxJx8fLT0tMTU3Ojo6Iys/RD84QzQ5Ojf/2wBDAQoKCg0MDRoPDxo3JR8lNzc3Nzc3Nzc3Nzc3Nzc3Nzc3Nzc3Nzc3Nzc3Nzc3Nzc3Nzc3Nzc3Nzc3Nzc3Nzc3Nzf/wAARCACOAQUDASIAAhEBAxEB/8QAHAAAAQQDAQAAAAAAAAAAAAAAAAQFBgcBAgMI/8QARhAAAQMDAgQEBAMFBQYEBwAAAQIDBAAFERIhBhMxQQciUWEUcYGRMlKhFSNCscEWM0OCsmJyktHh8CREc/EXNTZ0s8LD/8QAGgEAAgMBAQAAAAAAAAAAAAAAAAMBAgQFBv/EAC8RAAICAQQBAwMCBQUAAAAAAAABAhEDBBIhMVETIkEFYXGBkQYUI0KhMrHB0fD/2gAMAwEAAhEDEQA/ALxooooAKKKKACiiigDVXSoJPmXHiriSXY7ZMXBtsDAmyWT+9cWf8NJ/hHXJqdq6VXFqnNcJ8eXmJd1BiNd3BIiyV7IJAOUk9jv+nvVZD8C4k12lwO0Xw6skWdHnNqnqlMOBYdXLUpSyPUnqKebvxFb7S+iNIW87LcSVIjRmVOuqSOp0pzge52pcufESltSpLIDqglslweYnoB61X0Fq8ucdcSCHc4kOaVtlDcmLzeYxpGkpOoEAHOQO9RxHost2Vt5H0iQ3e6W/iHg28rhPKKUxnUOJUkocbUEnZSTuD061GOIWuZ4U8PrKlBSDDUDk9SQP607TbQ7a+H+KrjOuKJc+XFVz1MtBtCNLZAATk74Pf2pt4jWE+F3D6d/MuEOnopNVkNx0mlHz/wAFmJ/CPlVdeJb9zh32zzLOtwvxmX31shZAdbRpKhpGx2JqxU9B8qhsp5EnxQhxdlpj2l1SknsVrT1+n86vLlCNO6m34TJNap7F0tkafGOpiQ0HE/I1XEe7zLz4lWqcHlotK1yGIaQogO8tJClEdCCr/TXN1658PzJ3BVvQ5i5O6rY9jIYZcJ5v/Dv96deJWYvD994Jbjo0RmHVx0gdAkoCf65qjd/oaMeNRk0v7k6/FErvHEVvtDjbEhbrkpxJUiNGaU66tI6kJSM49ztXNjie1P2uXcW3llmGD8S2WVBxkjqFN41A/Sog01d3PEHiBMG5RYc1aWS03Kjc3mM6dtJyDgHPSldxs7ltsPFVzuNwblzpUPQ9ymg2hASk6QE5Jzv1NW3MV6MFVvx/kef7ecM8xCBckFK/LzQ2vlAnsV40g/M0J484cXLRHE4gOKCEPFpYZUfQOY0/rTVf2mv/AIRLSUgoFsaIAG2rCcH71rxgEu+FGt0ZWIUZQPorybj0NFsFixulzy6NuMZce3cb8MzpckMMIbkhxSyQAMDHz3OPrT/aOLLNdphiQ5ZEnTqDLrS2lKT6gKAyPlTDeVNq414OQ4QsBiQoFR78tOK6cahqRf8AhmNE81zROS75T5m2QPOT6AjbeoTaslwUlGL8f9jvceMLFbDJROncpcZ0NOpU2onUU6tgBuMb5GQK2uHFdshOtMAyJL7rYdSzEjrdXyz0UQkbD50z8PRYj/HPFbzrTa3kqZaBUM4QWwSPkf6Vq7OuN14quNptcti1NW9ttC3EsJceeKhkYzsEj+tTbK+nDdX2skMTiG2y7Q9dY75cisJWXSEK1NlIyoFOMhQ9MZpsPH3DgQh0TlrZUAS8iO4ptvPTUoJwn60wcOHFo44SuWJa0SHtbwSlIWeSN8J26g/anrh1lpfhpDQtCS2q1+YYwDlBzmjc2EsUI9+f9yQzbrAg243CVKbbhhIVzifKQemPXPtTdbuLLVPmohgyWJDgKmUS4q2ecB3TqAz/ADqASFSFcH8BLEpEeOHUBx95vWhDmk8sqTkZGc9+4qViw3abc7c/fr3EdRDf+IYajReUVqCSPxFRyMHtQpMHhhFcvyTMVsK1T0rYVczBRRRQAUUUUAFFYrCiAKgDOaCoCo7f+M7JY3fh5MvmzD+GHGSXXln0CB/XFQfirxYulmRyl8LSYD7ycsOznBjGdzpHXHpn51KTYFqyJTMZovSHUNtJ6rWsJA+ZNRud4i8IwnC29fYqlg40slTpz/lBqu7g1aJXEltj8UyZ3EUmYlpxCw4lmO0HfwaGQcqHrgnHerNttqt1qb5dsgxoqQAP3DaUkjtkjc/U1SU1EtGNjVN8U+EorCnTPecx0QiI6Cr5akgfrUfuPilwReY6o1wgzJLJ3KXYyCPn+Lb51YRUTsVE+uT/AEpBc7Larukpuduiysp06nmgpQHsrqPoap60X2hkYU7sglmuvhcmS3LajKivNLCm/iW3VaCOhG6kipPNncB8SrbMyda5LjYwla3tC0j0ByCKZZ/hPw3KUpyGqXBWd/3L2pOfkoH+dQriXw1vdmjuSoriLpEbSVrKE6HUJHfQcg/Q/SrKcHwjRHZKXuk0/wBy47TbeG02qRbrYmG5DfyHm2nQ5ryMHJyT0pW/w9a5NqYtb8JtcFjTymTnCdPTG+a8s82OfNls5xjIGT9KeLfxHercAIN2mMJAwEpeJSB7A5A+1X/KHfyMpcwyWeoxjGMUhbtEFu7O3VEdAnOtBpb2+opHb9B9qo+2eK3EsFIRIXHnJB3L7WlRHzTj+VTKxeL9vlOoZvMJcAqOOclXMbHuehA98GotGbJos+NN0WMuIw5IbkKabLzaSlDhT5kg9QD2zgUlutkt14Mc3KKiQY7nMa1Z8ivUY+lLWHUPtpdaWlbS0hSFpOQoEZBB7iumKngyqTQ03jh21XsoVdIbT6kfgWQQpPyIIOPrWsPhezQrZIt0aA0iJKH79sZ/ebY3Ocnb3p5xRRwTul1Y3uWWA5Zv2OuOgwOWGuSScaB0Gc57USrNAlWk2qRGQuEUBvkknGkYwOuewpwoxU0Rul5Ga6cMWe6sMMz4DLyY6QlkqzqbG2wPUdBW1m4ctNkK1WyCywtYwtaQSpQ9Co5JH1p3xRiikTvlVWIY1phRrjKuDDCUSpWkPOAnK9Owz2pFd+FLJeZKZNxt7Tz6U6Q5kpUR6EgjI+dPeKzRwQpSXyNMTh21wmpbMWEyy1MSEvobGkLGnTjHy22pRDtcSHbk26OwhERKC2loZwEnqP1NLqxUUG5v5Gtrh+2NWdNoTCZNvCdPw6k6k4znvSS18HWK0zUzIFubakIBCF6lK052OMk42qQUUUTukYAxWaKKkqFFFFABRRRQBg7VXnE1+u3EF6f4X4VeEX4bH7SuhGeRn/DR/tn+h6dakfG1+PD/AA5KmtDXKIDMVGM63l7IGPnv8hTRYLQ/wvwmppkIfuISqRIW4oAOvq3VknHuM+1UlParJSsRW+3cN8Axv3JCp7ukOuuK1SHcndR7gdTgY/5qZMexcaSXI823onMQSC3IyrRqP4kgjHoPaoLJfcmzH5UpxLziSdKCpSkITlRPmyfIklI2O5I7VK+A+eDJmzpTQbjscotHSksJGCSpIAAyAPfy70SxVHdfJEcluvg48a3F2FJj2+BBEcNt6ESUIShYRpypLZP4UAY1EfL5tlsuVzhRUyI4dLDCC3GaPkjgK1b5V+NW22epI3OQK4zL6/d7uH4zJafdKY6QTzErRnKW8KGBkZKhtqwew3frFwxPmNPv3qTKjiQfO03lt15IO2tXVIHZIxtTJR2Y6kqFxnuyJroY033i+463IClobGwBwSBuc4TgA7YI6Cuxl8athLrkpARnUoHWkjP8J27ev86kj/EU5MmUxZbfHcjxFlpTjzpQXVpPmCNug/MdiRilg4rijhhu/LacbZUnHLXgEKyRjJ2xsd6xU/g3rLFukhl4T4jvcy7JiXRDJacQdJQtJKSnOT5R0O3X+dPHG81LFikQ2rnFgT5qCzEW+vSCo4yPbIJGegJBprtfiDDnXFmMIS0B0Iy8ledJVgAEfM4PoakN9sNtvqWk3Njmcg+QpUUkA4yMg5KTgZB2OKhOpWys0+qIR4eeHItsef8A2ogW98vhCW2cBwoCQQTntnI6HtS67eE/DspJMAyba76sOa0n20qOMfI1PQANk7AbCsVZ5p3aISro858V8LXHhOYhqcr4iI+cR5iEkJUfyqH8Kvb9TTMFEevzr0verVEvdskQJ6NUd5ODjqk9lD3B6V51vdqkWK7SbXNILzBGFAYDiT+FQ9iPsadGe9X8nX0OpbfpTf4LN8GOKVFS+HprnTK4ZUeg/ib/AKj6jsKt0Z715NiSn4cpmVFcU2+w4HG1j+FQ/wC969McJ8QReJLMxcIik5UAHm9WS053Sf8AvcYq65MP1HTelk3x6Y90ViipRzjaikNxuLNvjLfkKwANh3NN3D17euq30usFAQfKpPTHofelyzQjkWNvliJanHHKsTfuY/1jNQfxD4ouNiXFj22OXFyUKJUM5GCBtj5+lQ6N4j36Ch/41DbhPlSg4UpCvfHT5Yppujp5yjuRdVFU7E8ULrD1m5RWVIKSQC6NYJ6bDfGRuDuMg092HxMTI5/7YhGM22kFDqVAas9tKiD6nI2+9BWWCcbtdFj0VFrVx1YbmvlNTg09pKgh7AKgDjYjIJ9s59qfoM+NPbLsSQ28gHBKFZwfQ+hoFNNdoV0VigUAZooooAKKKKACiiigCv8AizVc/ELh21KUFR4Tbtydb9VJ8qM/U/zpXx2++zw66Y73K5riWlOacgAnuc7DPsc9KQ21abh4p8QyAkkQYbERC+wKsqUP5Uq4su9gZQIF5Wt1atKuSyCpxHYK8pBHX+tJm/6ivpDFFuDogj8mQ3KddbiJjqdTpWwWsNpaOyE6SNsnKsHGDg/OcPcPyonCSrVatBfe0c8rc2OQAsgn5AY9M00So8yyLZkWeYlf7akBpqQ4OYGWdOpG6hkqxgb5AAFPHCV0mOTZ9qur6pDzAQ8w84kAuNK9cdwrIq+TLaW34EwxpOn2xLfjauFrc8I5Hxsop5KSdSklKdOUfkwCo59VVFuEr7LgOPznluOxyhSUthzPMVnAB+ud8Z2IGd6e73wVdbpdJb7s1tbDzoISVbBI2A6ZGOm3v61x4isUe3CDFj6npLqFK04w00lBytwJG/TSnc9B6kml4/6mRbmaZyWLC9i5OciGz8cGp8mZbfjUhUtMdWW3XnDulpOlRxhXnUDgGk0y4JbYTGed56Y37pEaMtQhsJAwNSkjU4rodu+MZJxXDnRH08t5uQFJjIEBtpwFSE6sJTjH4l5USRsAduop+b59ihsFCm3pshCkN4OmHESBlWw8pXsTvucdfXQ8cY/BjUnL7HS3wI0JqPMhWOW6NRwJK2o2kDSQoAnzAnpk9Rv2rbiq68QCLFVCjuW9Sk5dbWUkncggLxj0IGxIqMOhFwQuTNeK+a8UtypqlKWRp8yQ2nIAzjJ3xqxsejtauK5jFzLUi5tOQGzq8sfGsFOAhAG49BnA61SWnbXAyOpqS3DcxxZxDFdTzz8RoyHeU8lfTvjBwN+uO1S/hjjCNeC3GfUlqSsZTgYBPoR2Pt0Psdqc4F1s9/ZW3HcZkAp87S29+2fKdyBsM/rUH4m4Tmwp6pNoLqUO7JKApR/hwk4GxBTsTsduhG+RxadNG5SjNeDa+8RXJqdeC5c3YEmE4Ew4KcDmjbSTt59Xse9NvjhGQhyxXIo0SXNbDu/bCVAfQqVVpoiMvCO9LjsqltIGHVNpUpCsebB7VXPjywpVpsz6caG5qknHqpAI/wBJpuJrckKhcJpp/JVXTan3gu53O23xlVpk8lxzIWlYKm3ABnCk9+nUbimH1+dO3Cv/AM/i/wCb/Sarnm4Y5SXaO79Sls0eSa7SdHoKwcTwrrIVCUttu4tpCnI+TuMfiTn8Q/l3pzudxZt8ZTz6sdkjuo+gqgLtGnyOMAbY4tmQ0htYfSccrHfP/f1qy7fGn8SSUqlv5SyAHFpAGDjsOxPWsn87J4oxjzNo8Pm1bhgxLH7sk1dePuzdlmZxNP5jmUMIOCrskeg9T71NYUNqFHQwwgJQkbYraLFaispaZQEoT2Fdz0rTpdL6XunzJ9sZo9GsCc5u5vtlV+M7KFSLY67IDKEocBKElSycpxgenzxVXvKhIcC4xkLSggqDmkHcb7g7bGrI8aWXH7ram0bhTDoILgSFYUk4369KrYqecWXHiCG0pOEEDUgEKwkd9lfPffoa20ejwT24tra8nVKoaFpkobeASrytBYOFZ668ZGM5G2cj60pYVGWH33HEk4Ty25ilq1AEb6gME9se596SiTKZY5jqSiOtQbW2AAlWkbjHcYFaSJfPwjlx2kc0/wB0nzJH5Uk9dt8d8e9FeR69ytf+8I7LeMh0rcYSwhSdxFRp1BPXG+DgHP8A3ustEyVb1KchXBEOPIUUjmqWouAYwVJSPpk+u1ISI7zyXQXksNhPMyRrPbyDO3bvt/PC5Tkp4huPHLhbSg4QDjGfMOwzvn3yagpKNtOS4Jfw94g3azQ3WXwqela+Yhwkq0bkEDO+MjYdjn1FTa0eJlrlICJzTkd8kBSR5xnAxgDfv0ql3nChLQbf3SgBSEHA1ZOAB37dM/Wl0iZMipUWk8kqSApat3CkgDckbemMe1SIemhL29MvZrjOwOvKaTcmtiU5VkJyOu56D36U+IfbWlCkuIIWMpOoeYe3rXmVCW+WuTJZec8gVzGSEjJPVRPt6D+dLYM+4/CIDFwLTLZwsOkbHr5dskd8AZqBb0nVM9I6qzqHrVKRPEO9oZENlxExSMFb2FBQB91D8I7k752z0pVD8Up8RbrdziMPo1eRbbnTGARqAwrv7/OgR6GTqi4ciioZb/Ebh+ZCbkPyFx1qJCmVJJUkjH6HIwaKBL4G3w8bUWOJLo6dSpd3kKCldFIbJSPoN6hdtgq4i44CpDiSpSlLkFSMFPUhI7kgZwf59BM/C2PzeAI6HM/+Ick6t8kZcUMfOuXDvBEi2343F+UjQhYUkNlRKgPY9ATudz6e9ZZy97NOOlEf+IrPGuNvZDklcH4JfNZfaweTgY6HYjtim7glm0KclyIF0cuk4hLb8h9JSpKR0SEkDA69O9b+IL7jVi5TQ/vCdR1Y2H/Ug/QU2+FUVlNtkywMvuLCFnuQN/X1J+1Utk+mtu8lV4uCIdumyEugOMMKWQFDUnbriop4bXCZcmbg5LnPzm9Kcl3JSonUCRnpnTuBtgit+KeDZk24P3SzSm2pDoBKFnT5sYKgseo7UpcttxtvAHwHLEiepIDwitg51L8xASBk4OCe/wAqvGik3UWNEtDcOxLemR2/2zLkFxlLZQsx1aQEYSDskJG3XA0+1I3bK4i4N2tbL63iAv4YrICiQdTy1jISAr0Gdt+5qUuWWzWqWLhPlpLLLYQyy8EFKAkbYxuojrj1J9dk8hKLxxU/AgtpahoaSu6voSAqSVJ8jJPXGDk4369MDOh5a6M6x32RiNMVcLgYCmXFpZdDS41rhtLSQBoUsLPQE7lW3Qemy1EOSTJDdh4lfIQWGnHJSBpA2zg4BHXYZABOOuasOFCjQIyY0NhDDKfwobTj/wBz7mkV2vkO2uBl4rdkKSF8llGtQT6noAPTOM9qp60pOooYsMV2Vu86YqnnAuQHfO07GkNhiUkABRIUAdaAAD133FSaLxjIhtlM5sTUBvDL8fbnFO5yD+FRBGU7HNOctm28YwyAh9mZEUFNLV+7dYV1SQRkaTjsf1FQac6yLYlaI6WFl5xEuMonTFlICQAk4KikgE4PUdcaaZGsjqS5KTTxq0WbZbki7WxiYhsoDg3Sex7j3Hv7Gof42MF3g9Lo6MTmVn5HUn/9hW/htJcEmbEKlFvQHUhW2DnB7b+nX+E9etOPipHMngK7pHVttDvz0rSf6Ulx9PMkhuOe+CkyhKdOGXG2r3GW6tKEDVlSjgDymmsZIz0zvj0zRRmhvjKPk9LqMK1Omliutyr9y2HWlaXSyltLy/4lJyMjpn1xXbgh+Xw0/cHZjxmCYUKIHlwsZ/oQPpVWG53A/wDnZGP/AFDU18IZK5XFqo81a323IjnldOoAgpOcH5EVysH0/UYX7JpfoeHh/Deu0WOUoZV+1ui5bHc/2pFL4a5YCinGrNOfTrXNlhplOllCUJz0SABXU9Nq7MFKMUpO2asUZKCUnbKg8ZZESNxNZHri0mRFRFfKo6hkLVkacj0zjJ9KgnD8BpEK/wA2azy3IMFTWFqyfiF5QDjsQMjHUYPvVl+NKlsMWuY62iRCjvhRiKVp5rufLuBnGNWd99qiI4ci3qwaOHZK5Ydu6XJypJ5SgAN0nOM41k575rbiXtJkyLQWpKGX4UWIkma1GbKlHGhX95qxjukZz2GaeLZFZc4HvMy4OrehxlJat6shB1Jznp1BKgN87dMUpej3idxLcpUe0yoyAp15BU0Rp5bC20pBxjJJG3v7Vm6QLn/YPh60tQpCdet+VqSQEFOSAvby/iJ+lOlGPVFdzRHN/huWeU4lhkPS1lOhesrwGwv1xp6D8QPoa1isOTRCTGaWp2QpSdAOQpY64A9Ae/TNOsOA/K4WhIbZceVcJD0x98pJKEMgpCc+p856fxYrtY4rqZkUa/7u1yZx2wQXEKGP9P60p4os0Q1U4PcmJF2cIsb90+IZkNoUG08lWUoWcYB6Hbbp0PWkSoMp6C7KZbUtDBy4UnUpA9VY6bg9fepNJeaV4fWiyRWVuz5+h5LTaCSQFnKj9gP17V1/aDUew8WObr+MnchkD/EVp3x9ATVfQV8Ma/qOVtt02yFSQpLAdcSvQskBwg7kbHHuMGtwpwRFNJIS2dJ0hGU5G2c/1zT0XJMmzT32UgR30xbUFKSdwNyfbcD9KWG3R439p27dqTb7ZDLaVg7qeGNwevVK9um+9VeCXwOX1Bc7o/YjiX+WyG9SWkqwFqWe++Dt7dvnXZElpkpXHQrUUeZxXUK7FIxtj7kHGRSiwpYn8HXmVIKI8iFyktONJ3WVFQIVn1wB7fU1ix29u5WW9yZuphdvZS6g9dZKSQCO2cjfqM+1V9KQxazA1K76/dnNqWpClurnvh5w/vFtJ1hWNh5iRn50VyQyyiO18XLMeSpIUtvk6k6SAUEEK7g+gxRVdkvBpWq0X9zd/guXw1dSLbdoQTj4G8Smsf7JXqGfuaXXbi2Lb5bkdqLKmrYOJKoyMpY2zgk9Vd9Izim63Zsvild4CtQYu8ZE5nbbmI8qwPpvWHLBe4EiSi0m3vR33lvJVJWtDiCpWSCEghXz+QrJOKU+fk47ctvtXI9TIsDiiztKQ6HGXMONrSnUD2II/QjIO3Y0n4X4Yb4fdfWxIW4h0EBGMAD55ycds/c00z4194Wssdq0Ay3X5Tjsx1qJzSgqTtpbBB0lQAJ+tSeKJs6xtJmFUOe/GAcLRGWHVJ3I67g+9KcWuRsZvoXZGCTjYZ+nrTXOu8dVhkXK3y0OthKg2+0OanXnGP8Ai2NVddr1dGLyJcOT8W9BaET4xaVIcPUKC21dCpWdKvw7dc4rWxoW4i5NIuSXiYaSA46llC0BaFa8bAakKSTnfOoHcUyGNWrETyvpIdFw3GYn7QmtlUNSDcJKkKbIc6hIS2CD1VpPQeYjtU64QtirXZW0vPiRIkrMl98J08xS98469MDf0qv7pC+MTdPhWwlpRhsHWtKQpRKduoBBKQduoOQKtoJCAEpThKdgPYU3VNrgjTrgDuMHOD6VE7vYLku5SJEJLDqH1BZ5juhSTpAIOxz029M1LKKzQyPG7Rpoj3DFolwJcyRMQ2gOtttpShes5TrJJx/vYpl4nhLXfLhFKvJLtwlsJOAC+yQDj3KOueoOO1TvFRG7EPcdxi86wY0O1vOOJU6EFsrOnKv97KRntjO22WwySlk3MXkinGmJuGHX7Ja4bjiG327lNQ20QshTaVk6u3ZQ6d96lF/gftSx3GAf/MxnG/kSk4/WoK3cA5DhlDaW4bNyjqhtB0LLaEZBPqck7qOxOR2qw4c6PJW98K6Hfh3i0vHQLGCR03+lWzRakpMpiknHajy3GzyEhYIWnKVA9cjaulLL9F+C4mvUYHIbnOj9SaR0zIvcep0c3PBFhUo8Mpghcc2palhKXFqZPvqSRj74qL068Kf/AFTZv/vmv9Qqq7LapXhl+D1IKFZwaKwd6YeSKz8VGUftSFOnKc+BtkRySWwDodd1pShB29T9s1WEZx9dvgItrrokx0y5sxTRUnkkownPvhI/4hU+8cpKi/aYbjq0xVZcdQMlKsKAwodxgmqyRcZjUGYwmUlsTn+ZIc0jLgySEn2ySdjvT4ZElTGLS5Jrcl8DrKvF0jw1FFylpWLCwpOXyfOX0A498FXvinCfxLdmnLnDbuDvxMp6E0wlwhQCVNkrISexOkHHrUbiALfbbmry0p1vUsbFDSeqdz2GT8wKV/HsyuL1XWXHJi/ErUlIQSrSgfuxj0OE9PftTFOBSenyx4aJPAvswcQ2uNb2W4tnZmuQksx1ENukgkqI7kdacrxNtLF54jcltPhaILTTjjToyQrbSgfwnJH2qI8HTI02fb03FYhRYbrkxanVBPOdJGnHrsEjHsa5tzmbnxAZEtwqZffclyGMjQUNpKkjPfIGnHvTN0fgVsd8oloXb7RxLBEd9xmLbLOouEjVhKunf8WVD2ya5wGbZCVw1GkF99tx164iQ5+60nGfOnfOMevamGKg3luE18Wp643t/Moah+6YQo+XboNifYIFZnKlX66R1pcCRJdXEiIT/hR0YClE/L74PtU2n0RT+RygWdUiPZLWxPiSY6pLtwd5LmlRbyNOlJAJJwR9a4ymLm3ZzbVtqgrvcyTKfCkq1NsoGopIHruevp60huExlcqb+x1LAeSzb4Q0kEtjGsj0yrA99XpmtuIbjOlxm4dsUs263vpjMOpKtcp8gj8XX8/02PWrJWRQwtrWgIZlI5FuncuQtKR5nGm9QSBjrq322yRnpT/cJQctd+eMN+IL4+wmAwpPmUlGncD06AHuTgZ61tdZATESwiGw/FsqGo0uTIAWZJB8rXqEas9Oyd/QvAvEb9vW13iOLCYkxYOt5/WocnVnloSgHBVjHqRnbpQSxlt1zkWxtd1kRhJE5Qjtho6QlMcBOdxncqI3/L70UtlcKL4h5SrBpbs7DemOt5a8uKKiVnB3Bz37jHpRQV3IsTxLgXJCbZxDZGGnp1oeUtbbigkKZUghYJyNh1+pPaoTbOIL34huu2gfCR0sIEhTkdTvJeGw5a1A5BBUDscEpINXBfbai8WadbXSUolMLZKh21AjP61DfDW8ruFlXbZraGrpaV/CykAAZ07JV9cfzrlydRurZpjy6FUie3wdw1BjzZCpkhCAylZJBcV1Kj1IAH6YFduDb5MvkF5+fFaYUhY5fKUSlSSMg4ySD9ah/iO48viGOglwtoQkpSEZ0nrnOOhJIIO3kFWRBisQoqI8VtLbaBjA7n1z6n161kb8mnalFeSpuN7a5b+dpTOX8Op5CZsuUDz2tBe0pScE6Vq7Zxppss8ZY4jEAtrVnmQlPIOkkKUvSP8Aj0b08cYWRqzXCJEUlLsR5LiIjWpSnFBS0rfW4o/UAD82exqOpkvvJ5sYBMl1LMlC1uBGCX1rznYY1EJ6jb5GnxlXJhn2SOLDku2d9qOprLyWZTId2Lj7Kta2wkeYeg23AHqas20XSLebexcIToWy8nI2xg9xg7g57HeoTd4f7Dua8svts81L0STzVBLLpA1pUrc6D36E++9YizJ1kvsxTDaeYtRcmWVlecrJ/vGSdtXRRT1O437XzReTkvhagtpYlFRtnjvhtbrTLs9UZ5whIbksONkE7YOR1ycVzVxxbnpAjWqLMnyVBehKGtCCU9cqVjAHc9u9Zljk+KHuSQ93q6RbNbXZ81ZSy3tgdVKPRI9z/wBe21bXODKnl5xCOdcZYTPmMKPmjt7BloY/EoDJx3Ok7AAUrvMxUi7Mypr8WVLZabdaZQoLhRFZOpSiTlasdDjqemcCkspdwXKZuLyD8U87rjjlBKnnEBOXVJONI0kfz6b1qwY3F2Z8001RxKW4rEpKlqUVuiGFgElLaAC76aug+ZJFSnw7kB1qc1ESpNuaX+75raUrDhUdQJSSCAABn696j0eM3dXYFrZiIdKHMty8LCiM5dc64xnAScbfOp1wnbF2SzJZlBtDqlqeeDZylvPbPcADrTNRNbK+RWCElK10UPxlj+2/EJHT45Ypqrvcppud5udxzlMqW44g+qdRwa4UqXZ67QqtPEKlvhbAM/je3hSQpEfVIVn/AGRt+pFRLFWt4FWtapVxuq8hCUCM3kdVEhSvthP3qI9ka+ezA/uXEBvmsnpRRTDzAw8Q2O3XZ1CrhHS9+5W1g9kqxn5HbY1EU+GNh+FkMFUlXNzy1qUNTJ3xg43HsasCb+JPyNJqw5JyjN0x8G1HhlTXDwpnNxEqhz2JMhKsFC0lCSnIO2T1GO/XfemyT4bX02tcjlIW+ggpi6hqO5GRg4zjB+p26VdlFCzy+R3r5KavsoSZwVxDEZEtduWWdehQSfMM9FkdQM7Z6bfKkN44cuduht3CbGU0wHNIeB6K7D6gH26ivRI29dum9aPttyG1tPtodaUMFDidQV8wautS/BZ6nI075s82LQ6wUyE8xtScpQ4MggnYAH/N27CssyZUaWmVFklLqW3EDVuMLBCsdd/Men03q/bvwxaLtD+Fkw0IbCw4lTADakqAIyCB6Ej60zTvDmyyYyGo/MiuowOag51gdlDYfUYNMWpQyWfHPdvhyyouHp7lnvDE0styQyklKFkgJ6DUnG2QCT9T7UotV3fivW9MwodiwZDswoCRqUs7+3vVnSvDKzPQXWWVvNSTu2/nOg7bYJOQfnUU4n8PJtuZhvW3mTVFRQ+hHRJzsceh3+WB606OqV8MW46WW5bauq+wz8OPN3dy2WYbOuzlz5qXE42T+ED12BOPena9x0qcvbhQFLcvzDWCAfKBsPlv09KYGBO4dnNy3WHWZBSoMqJKTqUCNWCN8YP6etdeGVSJt2ZYuktSoCXzLeJB1rdSMjJ6kHT+u1bIZ0+zNn0ko28fMUTePMulzv8AeY0e6sW9mC6lltgx9Q074V9d/tRSDh2+2qdcbrdptyhxRKWhLLLqtKghAOFEe+r9KKemn8mTa/Bdh3FV5xVE/srxIni+OnMGSlMe7oSnJQnPleHyOM/+9WHXGTHakx3GH20uNOJKVoUMhQOxBrmd8MaNDzMWYht5TMaThGppSkpUFA4IwT22H86YLari+6WpwTfh7PNTJQpCtAc1M9VJxqODnbOd8dqa25Mnw4nog3NTr/Cry8RJmCowST/dueqPQ/8AWpjMWZNofXb3Asux1lhbStlkp2KSPn1FZpweP9Ry9w0XzhKNdZU2Z8bKjSpDCWEOJVswjuEjb8Q2Oa7u8I2R63w4L0JC2IYQG9tKiE9AojGRucg+pqDW3jK62dLkaYxz0NuEFRCilKdsHJIIJyRpzjY9O75YuPXbldY8VyEkNPEILicpIUfQEkEZ99xv86NjPRa5omj7KXmFNkADGUnSDpI6KGdsg7ioVdOBXVNuuQpqnSDlpl4ZJPfKs4z13x6dwDUmvt9iWRlLkrUokE8tBSDgdTlRAH337U1O8d2UMNuodUrWB5dSE6c+vm/lmr48s8f+li54Y5O0IHEcTpMe3uMupQwrBlxlJypsI/DrWME57nG5piuVpupYVNvElHJbcDPOckLfUNRGVJGCAB12xnHQVOoUy28WWuQ0W1KYJCHEFX1BBHuD9jtjFaq4QsughuO40SNK1NvKBWPRRzv9afDUJctUIyYJPggSIwTCf0JD8Ra0gSHxyGG1jICgCcqPXbfY/hOKkXD3D79waefuMtbkB9wOkIWQZpAxqWeoR6JOCe/QAO7lksPDtsmTjBS42y2XVlwazhAJAH1z96b7DxNdJN2iRLoxB5c5KlNCM4VKZAGcKz1FGXPuT2kY8Ki1uJPGtsSNKckssoQ86hDalhOMJTslIHYe1RfxVvxsvCj7TLmmXP8A/DMjuAfxqx7J/UipTc7jEtUB6dcHkMxmU6lrUcfQe57CvO3FXEMniq9ruMkFthA5cWOf8JGf5nvSsUW3vkbsOJ5ZqERqQhKEBCeidh8qzR3zQau3Z6aKjCNeDZtDjjiG2UqW4tQShIGSpROw+demuDLInh7hyHbkpAdQjU8c5y4rdRz8z+lQjwu4BcgqavV6a0yQNUaOobtZ/jUPzY6Dtn1q0x0piVHnvqOqWWe2L4RkdKKMUVJzhHM/En5GktKpuyk/Kktc/KnvY6L4M0Viil0y1maKxRRQWZorFFFBZmj6n/lWKKKCxn4g4ctvEAYNxbUVMZKFIIBwcZB9jgH6VUnFNkcj8RvW222x1tDO6cDPNBwArOOn6davOjqcnr603HkcH5GY80sbuJ5ludqdZeCJSZUd3GSkpKSe2flt1or0LdeG7Zd3UuzmEuKTnBKR369qK0rURod62B8yhbJXRRRTDmiebEjzIzkWUyh1h1JQ42sZCge2KrqRwdfOEn1y+BpIkwSrW5Zpi/Kf/TUeh+31qzaMVN/AFYp4m4eurwYv8eRYboRpUiYgtZPoFkaVD/e+lSO12O2sLTMinn+YrQsKQU6iN1DSANWO5qQz7fDuLCo8+KzJZI3bebC0n6Gog94ZWMOrk2eRcbO6rzAwJSkJSfXTuKW8MW7Q1ZZJVY7XmzQrwwlqa1q0Kyg5AKT7Z6g9xUaa8OLchxJckuLRqAKQ0ASBnuVEb99t67yeEeMmVFdr43cWhJ8rc2IhWfmoDf7Ux3OZ4j2pK1Oz7C6lsfiDSgoj5aaFp5PpkrK10T+122LaoiIkFsNtJGcdSSepJ7mlnfHf0xmqoaufiNdI+hm42aOFfxtoKVD6lBrq7wBx1dmgqfxUlSV4UUCQ6E/ZISP0qvoO+WSpX8i/xM42m8NzoEOHEiyWH0lT5cOsqGcKRpB227nPXp1pGOOuCeHwtywQHZElxGP3LKkAA76StfQb9hTM94PXpgqdbl2tSs9SpwH76TTc54e3pteku2849H14/wDx1ZwilRqxYMclcp/4Gnirie58Vy0O3ApajMnLMVonQj3J/iV7mmjtgdKmUfw3vshYQl63JGe76z//ADqRW3wafUUrut3bQgHdERokn/Mr/lVuXx8HQhn02njUCrWWnZDyGY7S3XXDhCG0lSlH0AG5q6PDjw5TbOVdr+0lU7ZTMZRBTH9z2K/0FS/hvhOy8Nt6bZEAeUnzPuHU4r/MenyGBT8MelSlRztV9Qlm9seEYCR29a2FFFSjnmawazRUgalIJ3GaNCfyj7VtRUUgNdCfyj7UaE/lH2raio2rwBroT+UfajQn8o+1bUUbV4A10J/KPtRoT+UfatqKNq8Aa6E/lH2o0J/KPtW1FG1eANdCfyj7UaE/lH2raijavAGulP5RRW1FG1eAP//Z"/>
          <p:cNvSpPr>
            <a:spLocks noChangeAspect="1" noChangeArrowheads="1"/>
          </p:cNvSpPr>
          <p:nvPr/>
        </p:nvSpPr>
        <p:spPr bwMode="auto">
          <a:xfrm>
            <a:off x="155575" y="-441325"/>
            <a:ext cx="169545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32" name="AutoShape 4" descr="data:image/jpeg;base64,/9j/4AAQSkZJRgABAQAAAQABAAD/2wBDAAkGBwgHBgkIBwgKCgkLDRYPDQwMDRsUFRAWIB0iIiAdHx8kKDQsJCYxJx8fLT0tMTU3Ojo6Iys/RD84QzQ5Ojf/2wBDAQoKCg0MDRoPDxo3JR8lNzc3Nzc3Nzc3Nzc3Nzc3Nzc3Nzc3Nzc3Nzc3Nzc3Nzc3Nzc3Nzc3Nzc3Nzc3Nzc3Nzf/wAARCACOAQUDASIAAhEBAxEB/8QAHAAAAQQDAQAAAAAAAAAAAAAAAAQFBgcBAgMI/8QARhAAAQMDAgQEBAMFBQYEBwAAAQIDBAAFERIhBhMxQQciUWEUcYGRMlKhFSNCscEWM0OCsmJyktHh8CREc/EXNTZ0s8LD/8QAGgEAAgMBAQAAAAAAAAAAAAAAAAMBAgQFBv/EAC8RAAICAQQBAwMCBQUAAAAAAAABAhEDBBIhMVETIkEFYXGBkQYUI0KhMrHB0fD/2gAMAwEAAhEDEQA/ALxooooAKKKKACiiigDVXSoJPmXHiriSXY7ZMXBtsDAmyWT+9cWf8NJ/hHXJqdq6VXFqnNcJ8eXmJd1BiNd3BIiyV7IJAOUk9jv+nvVZD8C4k12lwO0Xw6skWdHnNqnqlMOBYdXLUpSyPUnqKebvxFb7S+iNIW87LcSVIjRmVOuqSOp0pzge52pcufESltSpLIDqglslweYnoB61X0Fq8ucdcSCHc4kOaVtlDcmLzeYxpGkpOoEAHOQO9RxHost2Vt5H0iQ3e6W/iHg28rhPKKUxnUOJUkocbUEnZSTuD061GOIWuZ4U8PrKlBSDDUDk9SQP607TbQ7a+H+KrjOuKJc+XFVz1MtBtCNLZAATk74Pf2pt4jWE+F3D6d/MuEOnopNVkNx0mlHz/wAFmJ/CPlVdeJb9zh32zzLOtwvxmX31shZAdbRpKhpGx2JqxU9B8qhsp5EnxQhxdlpj2l1SknsVrT1+n86vLlCNO6m34TJNap7F0tkafGOpiQ0HE/I1XEe7zLz4lWqcHlotK1yGIaQogO8tJClEdCCr/TXN1658PzJ3BVvQ5i5O6rY9jIYZcJ5v/Dv96deJWYvD994Jbjo0RmHVx0gdAkoCf65qjd/oaMeNRk0v7k6/FErvHEVvtDjbEhbrkpxJUiNGaU66tI6kJSM49ztXNjie1P2uXcW3llmGD8S2WVBxkjqFN41A/Sog01d3PEHiBMG5RYc1aWS03Kjc3mM6dtJyDgHPSldxs7ltsPFVzuNwblzpUPQ9ymg2hASk6QE5Jzv1NW3MV6MFVvx/kef7ecM8xCBckFK/LzQ2vlAnsV40g/M0J484cXLRHE4gOKCEPFpYZUfQOY0/rTVf2mv/AIRLSUgoFsaIAG2rCcH71rxgEu+FGt0ZWIUZQPorybj0NFsFixulzy6NuMZce3cb8MzpckMMIbkhxSyQAMDHz3OPrT/aOLLNdphiQ5ZEnTqDLrS2lKT6gKAyPlTDeVNq414OQ4QsBiQoFR78tOK6cahqRf8AhmNE81zROS75T5m2QPOT6AjbeoTaslwUlGL8f9jvceMLFbDJROncpcZ0NOpU2onUU6tgBuMb5GQK2uHFdshOtMAyJL7rYdSzEjrdXyz0UQkbD50z8PRYj/HPFbzrTa3kqZaBUM4QWwSPkf6Vq7OuN14quNptcti1NW9ttC3EsJceeKhkYzsEj+tTbK+nDdX2skMTiG2y7Q9dY75cisJWXSEK1NlIyoFOMhQ9MZpsPH3DgQh0TlrZUAS8iO4ptvPTUoJwn60wcOHFo44SuWJa0SHtbwSlIWeSN8J26g/anrh1lpfhpDQtCS2q1+YYwDlBzmjc2EsUI9+f9yQzbrAg243CVKbbhhIVzifKQemPXPtTdbuLLVPmohgyWJDgKmUS4q2ecB3TqAz/ADqASFSFcH8BLEpEeOHUBx95vWhDmk8sqTkZGc9+4qViw3abc7c/fr3EdRDf+IYajReUVqCSPxFRyMHtQpMHhhFcvyTMVsK1T0rYVczBRRRQAUUUUAFFYrCiAKgDOaCoCo7f+M7JY3fh5MvmzD+GHGSXXln0CB/XFQfirxYulmRyl8LSYD7ycsOznBjGdzpHXHpn51KTYFqyJTMZovSHUNtJ6rWsJA+ZNRud4i8IwnC29fYqlg40slTpz/lBqu7g1aJXEltj8UyZ3EUmYlpxCw4lmO0HfwaGQcqHrgnHerNttqt1qb5dsgxoqQAP3DaUkjtkjc/U1SU1EtGNjVN8U+EorCnTPecx0QiI6Cr5akgfrUfuPilwReY6o1wgzJLJ3KXYyCPn+Lb51YRUTsVE+uT/AEpBc7Larukpuduiysp06nmgpQHsrqPoap60X2hkYU7sglmuvhcmS3LajKivNLCm/iW3VaCOhG6kipPNncB8SrbMyda5LjYwla3tC0j0ByCKZZ/hPw3KUpyGqXBWd/3L2pOfkoH+dQriXw1vdmjuSoriLpEbSVrKE6HUJHfQcg/Q/SrKcHwjRHZKXuk0/wBy47TbeG02qRbrYmG5DfyHm2nQ5ryMHJyT0pW/w9a5NqYtb8JtcFjTymTnCdPTG+a8s82OfNls5xjIGT9KeLfxHercAIN2mMJAwEpeJSB7A5A+1X/KHfyMpcwyWeoxjGMUhbtEFu7O3VEdAnOtBpb2+opHb9B9qo+2eK3EsFIRIXHnJB3L7WlRHzTj+VTKxeL9vlOoZvMJcAqOOclXMbHuehA98GotGbJos+NN0WMuIw5IbkKabLzaSlDhT5kg9QD2zgUlutkt14Mc3KKiQY7nMa1Z8ivUY+lLWHUPtpdaWlbS0hSFpOQoEZBB7iumKngyqTQ03jh21XsoVdIbT6kfgWQQpPyIIOPrWsPhezQrZIt0aA0iJKH79sZ/ebY3Ocnb3p5xRRwTul1Y3uWWA5Zv2OuOgwOWGuSScaB0Gc57USrNAlWk2qRGQuEUBvkknGkYwOuewpwoxU0Rul5Ga6cMWe6sMMz4DLyY6QlkqzqbG2wPUdBW1m4ctNkK1WyCywtYwtaQSpQ9Co5JH1p3xRiikTvlVWIY1phRrjKuDDCUSpWkPOAnK9Owz2pFd+FLJeZKZNxt7Tz6U6Q5kpUR6EgjI+dPeKzRwQpSXyNMTh21wmpbMWEyy1MSEvobGkLGnTjHy22pRDtcSHbk26OwhERKC2loZwEnqP1NLqxUUG5v5Gtrh+2NWdNoTCZNvCdPw6k6k4znvSS18HWK0zUzIFubakIBCF6lK052OMk42qQUUUTukYAxWaKKkqFFFFABRRRQBg7VXnE1+u3EF6f4X4VeEX4bH7SuhGeRn/DR/tn+h6dakfG1+PD/AA5KmtDXKIDMVGM63l7IGPnv8hTRYLQ/wvwmppkIfuISqRIW4oAOvq3VknHuM+1UlParJSsRW+3cN8Axv3JCp7ukOuuK1SHcndR7gdTgY/5qZMexcaSXI823onMQSC3IyrRqP4kgjHoPaoLJfcmzH5UpxLziSdKCpSkITlRPmyfIklI2O5I7VK+A+eDJmzpTQbjscotHSksJGCSpIAAyAPfy70SxVHdfJEcluvg48a3F2FJj2+BBEcNt6ESUIShYRpypLZP4UAY1EfL5tlsuVzhRUyI4dLDCC3GaPkjgK1b5V+NW22epI3OQK4zL6/d7uH4zJafdKY6QTzErRnKW8KGBkZKhtqwew3frFwxPmNPv3qTKjiQfO03lt15IO2tXVIHZIxtTJR2Y6kqFxnuyJroY033i+463IClobGwBwSBuc4TgA7YI6Cuxl8athLrkpARnUoHWkjP8J27ev86kj/EU5MmUxZbfHcjxFlpTjzpQXVpPmCNug/MdiRilg4rijhhu/LacbZUnHLXgEKyRjJ2xsd6xU/g3rLFukhl4T4jvcy7JiXRDJacQdJQtJKSnOT5R0O3X+dPHG81LFikQ2rnFgT5qCzEW+vSCo4yPbIJGegJBprtfiDDnXFmMIS0B0Iy8ledJVgAEfM4PoakN9sNtvqWk3Njmcg+QpUUkA4yMg5KTgZB2OKhOpWys0+qIR4eeHItsef8A2ogW98vhCW2cBwoCQQTntnI6HtS67eE/DspJMAyba76sOa0n20qOMfI1PQANk7AbCsVZ5p3aISro858V8LXHhOYhqcr4iI+cR5iEkJUfyqH8Kvb9TTMFEevzr0verVEvdskQJ6NUd5ODjqk9lD3B6V51vdqkWK7SbXNILzBGFAYDiT+FQ9iPsadGe9X8nX0OpbfpTf4LN8GOKVFS+HprnTK4ZUeg/ib/AKj6jsKt0Z715NiSn4cpmVFcU2+w4HG1j+FQ/wC969McJ8QReJLMxcIik5UAHm9WS053Sf8AvcYq65MP1HTelk3x6Y90ViipRzjaikNxuLNvjLfkKwANh3NN3D17euq30usFAQfKpPTHofelyzQjkWNvliJanHHKsTfuY/1jNQfxD4ouNiXFj22OXFyUKJUM5GCBtj5+lQ6N4j36Ch/41DbhPlSg4UpCvfHT5Yppujp5yjuRdVFU7E8ULrD1m5RWVIKSQC6NYJ6bDfGRuDuMg092HxMTI5/7YhGM22kFDqVAas9tKiD6nI2+9BWWCcbtdFj0VFrVx1YbmvlNTg09pKgh7AKgDjYjIJ9s59qfoM+NPbLsSQ28gHBKFZwfQ+hoFNNdoV0VigUAZooooAKKKKACiiigCv8AizVc/ELh21KUFR4Tbtydb9VJ8qM/U/zpXx2++zw66Y73K5riWlOacgAnuc7DPsc9KQ21abh4p8QyAkkQYbERC+wKsqUP5Uq4su9gZQIF5Wt1atKuSyCpxHYK8pBHX+tJm/6ivpDFFuDogj8mQ3KddbiJjqdTpWwWsNpaOyE6SNsnKsHGDg/OcPcPyonCSrVatBfe0c8rc2OQAsgn5AY9M00So8yyLZkWeYlf7akBpqQ4OYGWdOpG6hkqxgb5AAFPHCV0mOTZ9qur6pDzAQ8w84kAuNK9cdwrIq+TLaW34EwxpOn2xLfjauFrc8I5Hxsop5KSdSklKdOUfkwCo59VVFuEr7LgOPznluOxyhSUthzPMVnAB+ud8Z2IGd6e73wVdbpdJb7s1tbDzoISVbBI2A6ZGOm3v61x4isUe3CDFj6npLqFK04w00lBytwJG/TSnc9B6kml4/6mRbmaZyWLC9i5OciGz8cGp8mZbfjUhUtMdWW3XnDulpOlRxhXnUDgGk0y4JbYTGed56Y37pEaMtQhsJAwNSkjU4rodu+MZJxXDnRH08t5uQFJjIEBtpwFSE6sJTjH4l5USRsAduop+b59ihsFCm3pshCkN4OmHESBlWw8pXsTvucdfXQ8cY/BjUnL7HS3wI0JqPMhWOW6NRwJK2o2kDSQoAnzAnpk9Rv2rbiq68QCLFVCjuW9Sk5dbWUkncggLxj0IGxIqMOhFwQuTNeK+a8UtypqlKWRp8yQ2nIAzjJ3xqxsejtauK5jFzLUi5tOQGzq8sfGsFOAhAG49BnA61SWnbXAyOpqS3DcxxZxDFdTzz8RoyHeU8lfTvjBwN+uO1S/hjjCNeC3GfUlqSsZTgYBPoR2Pt0Psdqc4F1s9/ZW3HcZkAp87S29+2fKdyBsM/rUH4m4Tmwp6pNoLqUO7JKApR/hwk4GxBTsTsduhG+RxadNG5SjNeDa+8RXJqdeC5c3YEmE4Ew4KcDmjbSTt59Xse9NvjhGQhyxXIo0SXNbDu/bCVAfQqVVpoiMvCO9LjsqltIGHVNpUpCsebB7VXPjywpVpsz6caG5qknHqpAI/wBJpuJrckKhcJpp/JVXTan3gu53O23xlVpk8lxzIWlYKm3ABnCk9+nUbimH1+dO3Cv/AM/i/wCb/Sarnm4Y5SXaO79Sls0eSa7SdHoKwcTwrrIVCUttu4tpCnI+TuMfiTn8Q/l3pzudxZt8ZTz6sdkjuo+gqgLtGnyOMAbY4tmQ0htYfSccrHfP/f1qy7fGn8SSUqlv5SyAHFpAGDjsOxPWsn87J4oxjzNo8Pm1bhgxLH7sk1dePuzdlmZxNP5jmUMIOCrskeg9T71NYUNqFHQwwgJQkbYraLFaispaZQEoT2Fdz0rTpdL6XunzJ9sZo9GsCc5u5vtlV+M7KFSLY67IDKEocBKElSycpxgenzxVXvKhIcC4xkLSggqDmkHcb7g7bGrI8aWXH7ram0bhTDoILgSFYUk4369KrYqecWXHiCG0pOEEDUgEKwkd9lfPffoa20ejwT24tra8nVKoaFpkobeASrytBYOFZ668ZGM5G2cj60pYVGWH33HEk4Ty25ilq1AEb6gME9se596SiTKZY5jqSiOtQbW2AAlWkbjHcYFaSJfPwjlx2kc0/wB0nzJH5Uk9dt8d8e9FeR69ytf+8I7LeMh0rcYSwhSdxFRp1BPXG+DgHP8A3ustEyVb1KchXBEOPIUUjmqWouAYwVJSPpk+u1ISI7zyXQXksNhPMyRrPbyDO3bvt/PC5Tkp4huPHLhbSg4QDjGfMOwzvn3yagpKNtOS4Jfw94g3azQ3WXwqela+Yhwkq0bkEDO+MjYdjn1FTa0eJlrlICJzTkd8kBSR5xnAxgDfv0ql3nChLQbf3SgBSEHA1ZOAB37dM/Wl0iZMipUWk8kqSApat3CkgDckbemMe1SIemhL29MvZrjOwOvKaTcmtiU5VkJyOu56D36U+IfbWlCkuIIWMpOoeYe3rXmVCW+WuTJZec8gVzGSEjJPVRPt6D+dLYM+4/CIDFwLTLZwsOkbHr5dskd8AZqBb0nVM9I6qzqHrVKRPEO9oZENlxExSMFb2FBQB91D8I7k752z0pVD8Up8RbrdziMPo1eRbbnTGARqAwrv7/OgR6GTqi4ciioZb/Ebh+ZCbkPyFx1qJCmVJJUkjH6HIwaKBL4G3w8bUWOJLo6dSpd3kKCldFIbJSPoN6hdtgq4i44CpDiSpSlLkFSMFPUhI7kgZwf59BM/C2PzeAI6HM/+Ick6t8kZcUMfOuXDvBEi2343F+UjQhYUkNlRKgPY9ATudz6e9ZZy97NOOlEf+IrPGuNvZDklcH4JfNZfaweTgY6HYjtim7glm0KclyIF0cuk4hLb8h9JSpKR0SEkDA69O9b+IL7jVi5TQ/vCdR1Y2H/Ug/QU2+FUVlNtkywMvuLCFnuQN/X1J+1Utk+mtu8lV4uCIdumyEugOMMKWQFDUnbriop4bXCZcmbg5LnPzm9Kcl3JSonUCRnpnTuBtgit+KeDZk24P3SzSm2pDoBKFnT5sYKgseo7UpcttxtvAHwHLEiepIDwitg51L8xASBk4OCe/wAqvGik3UWNEtDcOxLemR2/2zLkFxlLZQsx1aQEYSDskJG3XA0+1I3bK4i4N2tbL63iAv4YrICiQdTy1jISAr0Gdt+5qUuWWzWqWLhPlpLLLYQyy8EFKAkbYxuojrj1J9dk8hKLxxU/AgtpahoaSu6voSAqSVJ8jJPXGDk4369MDOh5a6M6x32RiNMVcLgYCmXFpZdDS41rhtLSQBoUsLPQE7lW3Qemy1EOSTJDdh4lfIQWGnHJSBpA2zg4BHXYZABOOuasOFCjQIyY0NhDDKfwobTj/wBz7mkV2vkO2uBl4rdkKSF8llGtQT6noAPTOM9qp60pOooYsMV2Vu86YqnnAuQHfO07GkNhiUkABRIUAdaAAD133FSaLxjIhtlM5sTUBvDL8fbnFO5yD+FRBGU7HNOctm28YwyAh9mZEUFNLV+7dYV1SQRkaTjsf1FQac6yLYlaI6WFl5xEuMonTFlICQAk4KikgE4PUdcaaZGsjqS5KTTxq0WbZbki7WxiYhsoDg3Sex7j3Hv7Gof42MF3g9Lo6MTmVn5HUn/9hW/htJcEmbEKlFvQHUhW2DnB7b+nX+E9etOPipHMngK7pHVttDvz0rSf6Ulx9PMkhuOe+CkyhKdOGXG2r3GW6tKEDVlSjgDymmsZIz0zvj0zRRmhvjKPk9LqMK1Omliutyr9y2HWlaXSyltLy/4lJyMjpn1xXbgh+Xw0/cHZjxmCYUKIHlwsZ/oQPpVWG53A/wDnZGP/AFDU18IZK5XFqo81a323IjnldOoAgpOcH5EVysH0/UYX7JpfoeHh/Deu0WOUoZV+1ui5bHc/2pFL4a5YCinGrNOfTrXNlhplOllCUJz0SABXU9Nq7MFKMUpO2asUZKCUnbKg8ZZESNxNZHri0mRFRFfKo6hkLVkacj0zjJ9KgnD8BpEK/wA2azy3IMFTWFqyfiF5QDjsQMjHUYPvVl+NKlsMWuY62iRCjvhRiKVp5rufLuBnGNWd99qiI4ci3qwaOHZK5Ydu6XJypJ5SgAN0nOM41k575rbiXtJkyLQWpKGX4UWIkma1GbKlHGhX95qxjukZz2GaeLZFZc4HvMy4OrehxlJat6shB1Jznp1BKgN87dMUpej3idxLcpUe0yoyAp15BU0Rp5bC20pBxjJJG3v7Vm6QLn/YPh60tQpCdet+VqSQEFOSAvby/iJ+lOlGPVFdzRHN/huWeU4lhkPS1lOhesrwGwv1xp6D8QPoa1isOTRCTGaWp2QpSdAOQpY64A9Ae/TNOsOA/K4WhIbZceVcJD0x98pJKEMgpCc+p856fxYrtY4rqZkUa/7u1yZx2wQXEKGP9P60p4os0Q1U4PcmJF2cIsb90+IZkNoUG08lWUoWcYB6Hbbp0PWkSoMp6C7KZbUtDBy4UnUpA9VY6bg9fepNJeaV4fWiyRWVuz5+h5LTaCSQFnKj9gP17V1/aDUew8WObr+MnchkD/EVp3x9ATVfQV8Ma/qOVtt02yFSQpLAdcSvQskBwg7kbHHuMGtwpwRFNJIS2dJ0hGU5G2c/1zT0XJMmzT32UgR30xbUFKSdwNyfbcD9KWG3R439p27dqTb7ZDLaVg7qeGNwevVK9um+9VeCXwOX1Bc7o/YjiX+WyG9SWkqwFqWe++Dt7dvnXZElpkpXHQrUUeZxXUK7FIxtj7kHGRSiwpYn8HXmVIKI8iFyktONJ3WVFQIVn1wB7fU1ix29u5WW9yZuphdvZS6g9dZKSQCO2cjfqM+1V9KQxazA1K76/dnNqWpClurnvh5w/vFtJ1hWNh5iRn50VyQyyiO18XLMeSpIUtvk6k6SAUEEK7g+gxRVdkvBpWq0X9zd/guXw1dSLbdoQTj4G8Smsf7JXqGfuaXXbi2Lb5bkdqLKmrYOJKoyMpY2zgk9Vd9Izim63Zsvild4CtQYu8ZE5nbbmI8qwPpvWHLBe4EiSi0m3vR33lvJVJWtDiCpWSCEghXz+QrJOKU+fk47ctvtXI9TIsDiiztKQ6HGXMONrSnUD2II/QjIO3Y0n4X4Yb4fdfWxIW4h0EBGMAD55ycds/c00z4194Wssdq0Ay3X5Tjsx1qJzSgqTtpbBB0lQAJ+tSeKJs6xtJmFUOe/GAcLRGWHVJ3I67g+9KcWuRsZvoXZGCTjYZ+nrTXOu8dVhkXK3y0OthKg2+0OanXnGP8Ai2NVddr1dGLyJcOT8W9BaET4xaVIcPUKC21dCpWdKvw7dc4rWxoW4i5NIuSXiYaSA46llC0BaFa8bAakKSTnfOoHcUyGNWrETyvpIdFw3GYn7QmtlUNSDcJKkKbIc6hIS2CD1VpPQeYjtU64QtirXZW0vPiRIkrMl98J08xS98469MDf0qv7pC+MTdPhWwlpRhsHWtKQpRKduoBBKQduoOQKtoJCAEpThKdgPYU3VNrgjTrgDuMHOD6VE7vYLku5SJEJLDqH1BZ5juhSTpAIOxz029M1LKKzQyPG7Rpoj3DFolwJcyRMQ2gOtttpShes5TrJJx/vYpl4nhLXfLhFKvJLtwlsJOAC+yQDj3KOueoOO1TvFRG7EPcdxi86wY0O1vOOJU6EFsrOnKv97KRntjO22WwySlk3MXkinGmJuGHX7Ja4bjiG327lNQ20QshTaVk6u3ZQ6d96lF/gftSx3GAf/MxnG/kSk4/WoK3cA5DhlDaW4bNyjqhtB0LLaEZBPqck7qOxOR2qw4c6PJW98K6Hfh3i0vHQLGCR03+lWzRakpMpiknHajy3GzyEhYIWnKVA9cjaulLL9F+C4mvUYHIbnOj9SaR0zIvcep0c3PBFhUo8Mpghcc2palhKXFqZPvqSRj74qL068Kf/AFTZv/vmv9Qqq7LapXhl+D1IKFZwaKwd6YeSKz8VGUftSFOnKc+BtkRySWwDodd1pShB29T9s1WEZx9dvgItrrokx0y5sxTRUnkkownPvhI/4hU+8cpKi/aYbjq0xVZcdQMlKsKAwodxgmqyRcZjUGYwmUlsTn+ZIc0jLgySEn2ySdjvT4ZElTGLS5Jrcl8DrKvF0jw1FFylpWLCwpOXyfOX0A498FXvinCfxLdmnLnDbuDvxMp6E0wlwhQCVNkrISexOkHHrUbiALfbbmry0p1vUsbFDSeqdz2GT8wKV/HsyuL1XWXHJi/ErUlIQSrSgfuxj0OE9PftTFOBSenyx4aJPAvswcQ2uNb2W4tnZmuQksx1ENukgkqI7kdacrxNtLF54jcltPhaILTTjjToyQrbSgfwnJH2qI8HTI02fb03FYhRYbrkxanVBPOdJGnHrsEjHsa5tzmbnxAZEtwqZffclyGMjQUNpKkjPfIGnHvTN0fgVsd8oloXb7RxLBEd9xmLbLOouEjVhKunf8WVD2ya5wGbZCVw1GkF99tx164iQ5+60nGfOnfOMevamGKg3luE18Wp643t/Moah+6YQo+XboNifYIFZnKlX66R1pcCRJdXEiIT/hR0YClE/L74PtU2n0RT+RygWdUiPZLWxPiSY6pLtwd5LmlRbyNOlJAJJwR9a4ymLm3ZzbVtqgrvcyTKfCkq1NsoGopIHruevp60huExlcqb+x1LAeSzb4Q0kEtjGsj0yrA99XpmtuIbjOlxm4dsUs263vpjMOpKtcp8gj8XX8/02PWrJWRQwtrWgIZlI5FuncuQtKR5nGm9QSBjrq322yRnpT/cJQctd+eMN+IL4+wmAwpPmUlGncD06AHuTgZ61tdZATESwiGw/FsqGo0uTIAWZJB8rXqEas9Oyd/QvAvEb9vW13iOLCYkxYOt5/WocnVnloSgHBVjHqRnbpQSxlt1zkWxtd1kRhJE5Qjtho6QlMcBOdxncqI3/L70UtlcKL4h5SrBpbs7DemOt5a8uKKiVnB3Bz37jHpRQV3IsTxLgXJCbZxDZGGnp1oeUtbbigkKZUghYJyNh1+pPaoTbOIL34huu2gfCR0sIEhTkdTvJeGw5a1A5BBUDscEpINXBfbai8WadbXSUolMLZKh21AjP61DfDW8ruFlXbZraGrpaV/CykAAZ07JV9cfzrlydRurZpjy6FUie3wdw1BjzZCpkhCAylZJBcV1Kj1IAH6YFduDb5MvkF5+fFaYUhY5fKUSlSSMg4ySD9ah/iO48viGOglwtoQkpSEZ0nrnOOhJIIO3kFWRBisQoqI8VtLbaBjA7n1z6n161kb8mnalFeSpuN7a5b+dpTOX8Op5CZsuUDz2tBe0pScE6Vq7Zxppss8ZY4jEAtrVnmQlPIOkkKUvSP8Aj0b08cYWRqzXCJEUlLsR5LiIjWpSnFBS0rfW4o/UAD82exqOpkvvJ5sYBMl1LMlC1uBGCX1rznYY1EJ6jb5GnxlXJhn2SOLDku2d9qOprLyWZTId2Lj7Kta2wkeYeg23AHqas20XSLebexcIToWy8nI2xg9xg7g57HeoTd4f7Dua8svts81L0STzVBLLpA1pUrc6D36E++9YizJ1kvsxTDaeYtRcmWVlecrJ/vGSdtXRRT1O437XzReTkvhagtpYlFRtnjvhtbrTLs9UZ5whIbksONkE7YOR1ycVzVxxbnpAjWqLMnyVBehKGtCCU9cqVjAHc9u9Zljk+KHuSQ93q6RbNbXZ81ZSy3tgdVKPRI9z/wBe21bXODKnl5xCOdcZYTPmMKPmjt7BloY/EoDJx3Ok7AAUrvMxUi7Mypr8WVLZabdaZQoLhRFZOpSiTlasdDjqemcCkspdwXKZuLyD8U87rjjlBKnnEBOXVJONI0kfz6b1qwY3F2Z8001RxKW4rEpKlqUVuiGFgElLaAC76aug+ZJFSnw7kB1qc1ESpNuaX+75raUrDhUdQJSSCAABn696j0eM3dXYFrZiIdKHMty8LCiM5dc64xnAScbfOp1wnbF2SzJZlBtDqlqeeDZylvPbPcADrTNRNbK+RWCElK10UPxlj+2/EJHT45Ypqrvcppud5udxzlMqW44g+qdRwa4UqXZ67QqtPEKlvhbAM/je3hSQpEfVIVn/AGRt+pFRLFWt4FWtapVxuq8hCUCM3kdVEhSvthP3qI9ka+ezA/uXEBvmsnpRRTDzAw8Q2O3XZ1CrhHS9+5W1g9kqxn5HbY1EU+GNh+FkMFUlXNzy1qUNTJ3xg43HsasCb+JPyNJqw5JyjN0x8G1HhlTXDwpnNxEqhz2JMhKsFC0lCSnIO2T1GO/XfemyT4bX02tcjlIW+ggpi6hqO5GRg4zjB+p26VdlFCzy+R3r5KavsoSZwVxDEZEtduWWdehQSfMM9FkdQM7Z6bfKkN44cuduht3CbGU0wHNIeB6K7D6gH26ivRI29dum9aPttyG1tPtodaUMFDidQV8wautS/BZ6nI075s82LQ6wUyE8xtScpQ4MggnYAH/N27CssyZUaWmVFklLqW3EDVuMLBCsdd/Men03q/bvwxaLtD+Fkw0IbCw4lTADakqAIyCB6Ej60zTvDmyyYyGo/MiuowOag51gdlDYfUYNMWpQyWfHPdvhyyouHp7lnvDE0styQyklKFkgJ6DUnG2QCT9T7UotV3fivW9MwodiwZDswoCRqUs7+3vVnSvDKzPQXWWVvNSTu2/nOg7bYJOQfnUU4n8PJtuZhvW3mTVFRQ+hHRJzsceh3+WB606OqV8MW46WW5bauq+wz8OPN3dy2WYbOuzlz5qXE42T+ED12BOPena9x0qcvbhQFLcvzDWCAfKBsPlv09KYGBO4dnNy3WHWZBSoMqJKTqUCNWCN8YP6etdeGVSJt2ZYuktSoCXzLeJB1rdSMjJ6kHT+u1bIZ0+zNn0ko28fMUTePMulzv8AeY0e6sW9mC6lltgx9Q074V9d/tRSDh2+2qdcbrdptyhxRKWhLLLqtKghAOFEe+r9KKemn8mTa/Bdh3FV5xVE/srxIni+OnMGSlMe7oSnJQnPleHyOM/+9WHXGTHakx3GH20uNOJKVoUMhQOxBrmd8MaNDzMWYht5TMaThGppSkpUFA4IwT22H86YLari+6WpwTfh7PNTJQpCtAc1M9VJxqODnbOd8dqa25Mnw4nog3NTr/Cry8RJmCowST/dueqPQ/8AWpjMWZNofXb3Asux1lhbStlkp2KSPn1FZpweP9Ry9w0XzhKNdZU2Z8bKjSpDCWEOJVswjuEjb8Q2Oa7u8I2R63w4L0JC2IYQG9tKiE9AojGRucg+pqDW3jK62dLkaYxz0NuEFRCilKdsHJIIJyRpzjY9O75YuPXbldY8VyEkNPEILicpIUfQEkEZ99xv86NjPRa5omj7KXmFNkADGUnSDpI6KGdsg7ioVdOBXVNuuQpqnSDlpl4ZJPfKs4z13x6dwDUmvt9iWRlLkrUokE8tBSDgdTlRAH337U1O8d2UMNuodUrWB5dSE6c+vm/lmr48s8f+li54Y5O0IHEcTpMe3uMupQwrBlxlJypsI/DrWME57nG5piuVpupYVNvElHJbcDPOckLfUNRGVJGCAB12xnHQVOoUy28WWuQ0W1KYJCHEFX1BBHuD9jtjFaq4QsughuO40SNK1NvKBWPRRzv9afDUJctUIyYJPggSIwTCf0JD8Ra0gSHxyGG1jICgCcqPXbfY/hOKkXD3D79waefuMtbkB9wOkIWQZpAxqWeoR6JOCe/QAO7lksPDtsmTjBS42y2XVlwazhAJAH1z96b7DxNdJN2iRLoxB5c5KlNCM4VKZAGcKz1FGXPuT2kY8Ki1uJPGtsSNKckssoQ86hDalhOMJTslIHYe1RfxVvxsvCj7TLmmXP8A/DMjuAfxqx7J/UipTc7jEtUB6dcHkMxmU6lrUcfQe57CvO3FXEMniq9ruMkFthA5cWOf8JGf5nvSsUW3vkbsOJ5ZqERqQhKEBCeidh8qzR3zQau3Z6aKjCNeDZtDjjiG2UqW4tQShIGSpROw+demuDLInh7hyHbkpAdQjU8c5y4rdRz8z+lQjwu4BcgqavV6a0yQNUaOobtZ/jUPzY6Dtn1q0x0piVHnvqOqWWe2L4RkdKKMUVJzhHM/En5GktKpuyk/Kktc/KnvY6L4M0Viil0y1maKxRRQWZorFFFBZmj6n/lWKKKCxn4g4ctvEAYNxbUVMZKFIIBwcZB9jgH6VUnFNkcj8RvW222x1tDO6cDPNBwArOOn6davOjqcnr603HkcH5GY80sbuJ5ludqdZeCJSZUd3GSkpKSe2flt1or0LdeG7Zd3UuzmEuKTnBKR369qK0rURod62B8yhbJXRRRTDmiebEjzIzkWUyh1h1JQ42sZCge2KrqRwdfOEn1y+BpIkwSrW5Zpi/Kf/TUeh+31qzaMVN/AFYp4m4eurwYv8eRYboRpUiYgtZPoFkaVD/e+lSO12O2sLTMinn+YrQsKQU6iN1DSANWO5qQz7fDuLCo8+KzJZI3bebC0n6Gog94ZWMOrk2eRcbO6rzAwJSkJSfXTuKW8MW7Q1ZZJVY7XmzQrwwlqa1q0Kyg5AKT7Z6g9xUaa8OLchxJckuLRqAKQ0ASBnuVEb99t67yeEeMmVFdr43cWhJ8rc2IhWfmoDf7Ux3OZ4j2pK1Oz7C6lsfiDSgoj5aaFp5PpkrK10T+122LaoiIkFsNtJGcdSSepJ7mlnfHf0xmqoaufiNdI+hm42aOFfxtoKVD6lBrq7wBx1dmgqfxUlSV4UUCQ6E/ZISP0qvoO+WSpX8i/xM42m8NzoEOHEiyWH0lT5cOsqGcKRpB227nPXp1pGOOuCeHwtywQHZElxGP3LKkAA76StfQb9hTM94PXpgqdbl2tSs9SpwH76TTc54e3pteku2849H14/wDx1ZwilRqxYMclcp/4Gnirie58Vy0O3ApajMnLMVonQj3J/iV7mmjtgdKmUfw3vshYQl63JGe76z//ADqRW3wafUUrut3bQgHdERokn/Mr/lVuXx8HQhn02njUCrWWnZDyGY7S3XXDhCG0lSlH0AG5q6PDjw5TbOVdr+0lU7ZTMZRBTH9z2K/0FS/hvhOy8Nt6bZEAeUnzPuHU4r/MenyGBT8MelSlRztV9Qlm9seEYCR29a2FFFSjnmawazRUgalIJ3GaNCfyj7VtRUUgNdCfyj7UaE/lH2raio2rwBroT+UfajQn8o+1bUUbV4A10J/KPtRoT+UfatqKNq8Aa6E/lH2o0J/KPtW1FG1eANdCfyj7UaE/lH2raijavAGulP5RRW1FG1eAP//Z"/>
          <p:cNvSpPr>
            <a:spLocks noChangeAspect="1" noChangeArrowheads="1"/>
          </p:cNvSpPr>
          <p:nvPr/>
        </p:nvSpPr>
        <p:spPr bwMode="auto">
          <a:xfrm>
            <a:off x="155575" y="-441325"/>
            <a:ext cx="1695450" cy="9239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2534" name="Picture 6" descr="http://www.glogster.com/media/2/4/4/73/404732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124200"/>
            <a:ext cx="6324600" cy="3462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ccs.k12.in.us/chsteachers/BYost/Biology%20Notes/celltransportnotes_files/image02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762000"/>
            <a:ext cx="7520846" cy="4876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4. Cytoplasm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 smtClean="0"/>
              <a:t>Watery fluid</a:t>
            </a:r>
          </a:p>
          <a:p>
            <a:pPr>
              <a:buFontTx/>
              <a:buChar char="-"/>
            </a:pPr>
            <a:r>
              <a:rPr lang="en-US" dirty="0" smtClean="0"/>
              <a:t>Holds organelles in place</a:t>
            </a:r>
          </a:p>
          <a:p>
            <a:pPr>
              <a:buFontTx/>
              <a:buChar char="-"/>
            </a:pPr>
            <a:r>
              <a:rPr lang="en-US" dirty="0" smtClean="0"/>
              <a:t>Transport </a:t>
            </a:r>
            <a:endParaRPr lang="en-US" dirty="0"/>
          </a:p>
        </p:txBody>
      </p:sp>
      <p:pic>
        <p:nvPicPr>
          <p:cNvPr id="25602" name="Picture 2" descr="http://sciencecity.oupchina.com.hk/biology/student/glossary/img/cytopla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7411"/>
            <a:ext cx="4343400" cy="3650589"/>
          </a:xfrm>
          <a:prstGeom prst="rect">
            <a:avLst/>
          </a:prstGeom>
          <a:noFill/>
        </p:spPr>
      </p:pic>
      <p:pic>
        <p:nvPicPr>
          <p:cNvPr id="25604" name="Picture 4" descr="http://www.daylilies.org/ahs_dictionary/cytoplas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2766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5. Vacuole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Filled with fluid (water, nutrients, waste)</a:t>
            </a:r>
          </a:p>
          <a:p>
            <a:r>
              <a:rPr lang="en-US" dirty="0" smtClean="0"/>
              <a:t>Storage for the cell</a:t>
            </a:r>
          </a:p>
          <a:p>
            <a:r>
              <a:rPr lang="en-US" dirty="0" smtClean="0"/>
              <a:t>Very large in plant cells (used for stability as well)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Structures only found in Animal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6. Some animal cells have </a:t>
            </a:r>
            <a:r>
              <a:rPr lang="en-US" u="sng" dirty="0"/>
              <a:t>f</a:t>
            </a:r>
            <a:r>
              <a:rPr lang="en-US" u="sng" dirty="0" smtClean="0"/>
              <a:t>lagellum</a:t>
            </a:r>
            <a:r>
              <a:rPr lang="en-US" dirty="0" smtClean="0"/>
              <a:t> (whip like tail) and </a:t>
            </a:r>
            <a:r>
              <a:rPr lang="en-US" u="sng" dirty="0" smtClean="0"/>
              <a:t>cilia</a:t>
            </a:r>
            <a:r>
              <a:rPr lang="en-US" dirty="0" smtClean="0"/>
              <a:t> (hairs)</a:t>
            </a:r>
          </a:p>
          <a:p>
            <a:pPr>
              <a:buFontTx/>
              <a:buChar char="-"/>
            </a:pPr>
            <a:r>
              <a:rPr lang="en-US" dirty="0" smtClean="0"/>
              <a:t>Help cell move around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6626" name="Picture 2" descr="http://www.microscopy-uk.org.uk/mag/imgjul03/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810000"/>
            <a:ext cx="3048000" cy="2286001"/>
          </a:xfrm>
          <a:prstGeom prst="rect">
            <a:avLst/>
          </a:prstGeom>
          <a:noFill/>
        </p:spPr>
      </p:pic>
      <p:pic>
        <p:nvPicPr>
          <p:cNvPr id="26628" name="Picture 4" descr="http://sites.google.com/site/scienceprofonline/HelicobacterPylo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48006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 descr="data:image/jpg;base64,/9j/4AAQSkZJRgABAQAAAQABAAD/2wBDAAkGBwgHBgkIBwgKCgkLDRYPDQwMDRsUFRAWIB0iIiAdHx8kKDQsJCYxJx8fLT0tMTU3Ojo6Iys/RD84QzQ5Ojf/2wBDAQoKCg0MDRoPDxo3JR8lNzc3Nzc3Nzc3Nzc3Nzc3Nzc3Nzc3Nzc3Nzc3Nzc3Nzc3Nzc3Nzc3Nzc3Nzc3Nzc3Nzf/wAARCACfAOkDASIAAhEBAxEB/8QAHAAAAgIDAQEAAAAAAAAAAAAAAQIABAMFBgcI/8QAQBAAAQMDAwIEBAMECAYDAQAAAQIDEQAEIQUSMUFRBhMiYRRxgZEHMrEVI0KhJFJUYoLB0fAWM3KS4fElU3Oj/8QAGQEBAQEBAQEAAAAAAAAAAAAAAAECAwQF/8QAIBEBAQACAgMBAAMAAAAAAAAAAAECESExAxJBUQQUQv/aAAwDAQACEQMRAD8A8a2iRhNMmJwlIOOlDt8qdPpWD7CiRtPDOpJ0XWLW9cYauGkKIcacQFBaDhQggiY496yeKdJRpWsqCAhVo+jzrZxJ9Km1ZBH6fMGtODBB7Hj611OiFOv6WdAeUPjGip3TlkwSeVM++7JH96R1qXhpykJlXoFCEnbjp0rK62psuJUIKTGT2maQAFIyAI5rUQgTunCce1HYB/VpvypMkyf0oD34qgbYR+UZ7dqVCBnM+9ZFH0pjilBEwOYzU0BA3QKCsgwf9KYQVnpihtJOBgjNIGA/zqGAeR9qYUqwAog96AFISD1B7CiBOEgjHNQAnEwOppgc5EHjmaoUcjpHYUCYKh7URMyIiZpRCvtFQFHFZEilQmBTNqhRJ7dMUoQj8o6cCickH6fOmMkpgAfrSgSIGJnM1AEAZjiaYn1ADmJAqJECKKkjcFAjcBQRR9WOKUj0DJOaPYdaEkDInM0EjKvY5qHhRqQo7gc55oKkylNAijuQr5VTq6qAhXyqrigt9PpTT6ge4oRxHaok5EjjFA3Uds/rWS3dcYfS60spW2QpC08g4II61jOII7nFKD6hgEwIBoOk8Rpb1azZ11hna4s+VfBAO0PgTP8AiEq+YNc50SIGfauo8EONO3b+i3Q32uot+WESBDgy2QTxBkfJRrnrq1cYWJbWlveoJKhzBj61J3oVz0jGKhUTAPFBVTgARNaBP5U0qU+qZ5onG0DiKg/MTVgAws0Z59hFQfmNToo/WkDgihB4HalGCKc845oEPBA5pwDuyY60qk4kiZ7UyTBnbkYzQLmBumJx96HQGIMUYAUAcgRE0dpKR8poAidoMjPvTpgjgH2NKmAnJx/00yMrqUSAPSCeOtRO38qgYNRWVVATKY79qgCCDHQRRgBU5E+9KCdxP+VMcKA5TQSMyT0pYwoDgA0y8jtSqwkj5/pQEyZjvU6wOahEBYBnJ4+VToSBBHWgxrMIP/TVSatL/Ir5VUoLwVAEdqnagOnypk5UjHSgisHHc/rQAVuSR7UxwoVMYwd0dKCxpl29YXlvd26ofZWFtkiRIMxmut/Er4S5d02/09LSLR+2ltCEhMSd/A//AE6/1TXFHruEcRXZvIc1n8PmFNNlx/SX1JeUAJS0sbkk/I7hPsKzl3KrioMGe1RR2gH2puh6Y4NKo8epJ94rfxAztSYgVE5V7GoZjZumaIEEDtVUB+c0IwqcCj/FUkEKAwaRDFPqPYRUIkyOKiQSvJJqTz25oAQUjNMgAkT86hGJOaiI3ZMY7UCjO2f7tQjqRiO9QRvTBkUSkH+8YwmoBk7cHI707aVJIlJ4kilTJACsYNOECY4Ge1KFMFRE57U0DemRyaUkGCD0yKaQBkSeh7VAifliMimAgyTJigk8wewx2po9Z285oAQcUqk+kmetZev0rGken60A6E1FRtkz0601BwZIoFcMoV8qp1cXhtXyqlNBcTxTJJGOlAJ/LPBFMkAEQP50B3Hj5/rQSCF4PbrHWhxj55owd4igYx6YEY611n4b3tu3q69PvlLTa6gyq2I6bzlJP1EfUVyMwTOZp2VqRtKTBTkH3jB/SpZuC7runOaZqVxaOhZCFEpUtO1RScpV9cGtcYxPHWvRPFVxZeK/DNpqyNidZYUGLhtEbl4/ModAeQf+oda88yMkZ7Ul4CJR9u1HheOtFQkyDz7mo2kzz17mtQKB6jNRYzAwabG4kcGorr270gIHRWTFHG6Zo43fSoQCrHHNApyPcyaLQj7UYzRAjqKuwkZFHCUYSJ28nNEdOvHFDaRn24qAt/l+lFAyPkaCUygDv706AEnjpUCKEnPFD+JPzp9snH2qAZz8qBRGc9aJgdaYJzNRScgj+VAvCtw5igESJJP1rKE5n261NpCflQYjMkDgHk1FAwZAPaKypTMzwTRKcGagrOSG1T2qjNbRxALZ9hWthNUWz+WPeaKT6h8qQnqKKFyrjoKB46/P9aZAlwAkCADNITA+/wCtAqUVYAymimiRmJHainABpEq5ASAaPCQVe1VF/SdSf0q9+Jt1AEJ2qSUBQWnEpIPIMCa7S60zSPGVo/qGh+XZawgFT+nrcwqOVIxlPYcjrivPMbiMyBVi0unrJ9q4t3HWXWjuQ42qFII6iKiUj7C2XC06hSHUKKVJPcVja/MPn/ma9AurBjxnoD2r6cyhrWbMTeW7QhLgIwpI6T26H5iuAEpV+UiOh+tUlKkGeJpyMKpUyFnOAJpicK+lIqBJmcUwGIHzoCCrIgCmicH3moIoY5MzUaPqMgQMUxBAEdelFKIE+woFCPUBPJB7CoUHaPlWZKSIJ+1RKRIMYgUGFtMoHtRQOQeayIRtTAP8qiRBk5qDGR6qZKYiOZ5NOESeKsWtnc3IPkW7rpTyG0zTchpUSnFNtwfau70b8Ltd1K0buSq2t21iUhxySffAxXQ6F+ECxdb9avkeUkz5dvJKx8zxWL5sI1Ma8lCPcEdJ60/lKgQJCiY96+gWfww8NBxbjjD6t4MJU6YAPtW+07wtoWmWnw1rp7Hlbws707yVd5M1yv8AInw9XzPbWFzcEpYtnXTk+hBVwM8U7WlXVy8GmLd1xa/yhCCSfpX1OzZ2zIIbYaQDO7YgJmfkKctJkbDsj+qAKz/Yv4vrHzjqX4c+JrPTPil6cSgiSlCwpSRHUDiuH+Au/wCyO/8AbX2BfJ/odxuUFANLj29NeDbGv6orWPnuuYnq81GEiKcQVR8qSelHjNelkeonjNEH1CBOMCh1PGZ5qJMLBjgdDRRiAodRH+dQQmDykdKnVWZmlAxV+IJimEbUnrQAkE9usc0TwB7UG68La45oerW94gqLYXtfbAkLbMbgR8sj3ArZ+PNI+F1JOoMCbK99Tasmcbp/xA7o6EkVygwEmYHWvT9DZX4t/Du508IBvdLy0eSpGVJHvneP8VRL+vMQMnmI61EQQQaYIIcUCZqBMBX++9FToflTRkn3ptnOD96yNoyKAJTuA5xThMinQkxz1rIhuDU2MaEnrzT+X7da2+iaBqGtPlvTrZTsZWrhKR7npXe6P+GINyld9dg+WpJKfK9Kh9655Z4xqTbziw0a+1BaUWdm44SJB2QMc5OK7fRvwsdfbbub28Hkjd5rbSDvx0HINeq2enW9iW0oUlDCEQltMbUpHEJjFW0LLiP3CwW1q3FRiI64rz5ee/G/SOT8OeCNItnAv9ipSEiUrvF+Yr6DgcV17VnbWzgU2ylEAgbEx+lK06UNpN66hbpmPKBgD7/zNYLW9ZulOqs3UvoEDbOEmDyZrlllby1psEqbKem0UpQCC4laiTGCqBjtVJepNWxuUvvpJZQHFAJgIEcT1oadq1tqEhgOkQCVqQUgyJwTg/Sscg/B3DqE775SUhwqPlp5H9WTVwsuJJ/pK9hEFJA/WsK9QtGwUuPoJ2Ff09u9Zmrht1DbqCNq0gpBwQD3FORGGA0EoS64oNjadypn51mVtSmVEn5Vr06nbOvu27JWt1kw4kfw/wCv+dWGC4UnzVIJGfTwRUCXj7a7O4QhXqLKzEdINeE7U/1v5GvdL9YZ015TLK3EltQCW/URIjieK8N+IV/VV/2/+a6Y9DzMZNOmTHeP86UUyMEdwK+k4IRx9f1oowoE9qAkwO5VUiVROQKKhJERkQJH3oSIAFOSScHkVEEAJJHSr8QpODTFPYnHM9KhGJ7UwxtB5NQQggDM11n4ba+NB19px5e22fBZuBzCTMKI9jB+9cmJkTMAk/pV/SLN++1Bi0tEeY+84ENtggblE4zRdcOh8feHjouu70bPhbwF5lSFe8Ee8H9a5ooI3ggiOQele+6LZMWYtdLvXbVx8MBtxTgSrzFQJAgelIz27nmvNfxB8JL8O6qpTDC0aY+QbdcghMiSifb9K5Y+SbNOPQnGazIRmDinbbJIgHBHSvQPAngt114X+qs+QyiHG0vIkEdFfrVyy12sjmtD8LaprLjSbW1eDLh/5+w7U/y9q7/w7+Gttb3aXdUuQ8sKkMI4J6E/76V6Ow22q1babCkNRgDG8c8DpWGwbYPmJYtylKlKKzBH2n/KvLn5renSYjaWbTCFIYbQkSAtSWwkqI9hifespcaZdCPNO4x+7MJn3oPXLFqIU4kKcICU5JMf75qsytN6jzLdpwtsLkAnDp7SeAM1x7U6QpaVouE+Wle7elpZVuB94HT+dIFXCF27dv6bJCYdefcyoRGOpNaS8v75h26lPw7zqkNNw95u1EmVpQPy/MmDjiheX9qwytSry3Q6hYD10tHmeqcpQickDuOCOauhvb91sNOEsPvLQN02yvUpO4YBkfMj2qiWHgyG7O5dYcdXvLrwCi22MHBxiY7mqNwwkPs3OrvqS4oFFmkKU1HUFwiAD7RAjrVlvWbDT7V593lKSp1pDnmkAGCYBxJjPuKaGTU3BYq8xOkrvbhaQoOtsTATxuzzkke0UzGsoubdKtRYFiCCUi4O1W2YkCQU0q74v6jbrVchq3dt1BFipza66ue0wIjv3rDqN3o6nmzqbdvb31wzIN3bkEwZgngdDAM04Gx0nT2WmkrXZsM5KkQ4VE7uTnie1W1i3tUF11pltuYUsmNqeAZNVLda7vyHUXCllJhakWxSgj/EZj5GlTd3CXXGbt62SogLQ2lzcsyrqI6dO9TVFq2srQrddt1KXJSoBxZUkEcEA/rTtouWA64N91uUShCylJQMYHSOuc1q9Ptb29tmni86lbO8IDrflh4jAUsDI6wBiK2NrbvMgvXT5cf2xtBEfId+OalGDUVPtNrQlSd3lKU+AgkRtMQftXh/r/8AuV9lV71eXbRD1sVttuKbVsBWCVekyAnnGK8R81fY/Yf61vDoeZpyTiCKKTKgSM7agncDHNFP8J9hX0nBCIA+tFAJV0460OQB2BqAQoGOnagigQkn5cUYBSkiiExnp2+9EAbPlVAUPSfrTYGDnt96ihAUFdjTwEkKPbFAoJEADvV3TX3LO8buLcrQ80pK21gZSZwarISdvf51mbTKxBg8Z4NZqx71c3jd5pVlfrEMvsJdUW05SSjJJxPqEe1L4ptleK/CirewAXeMvNrS2VgRyDM8YMfSuY0W01G58Bq85l9KrVaxbkzltYBEjt/rWy/D/UTZWF3cXrTikurbSiUFQ3FRCevTbXls101E0LwBY2CmV3l0h+8lK0hBEHsEycnBknp0r0NCAwGmkMJDQwrP5QOnvmtO5dfCoYbaYdv7p2A0kbNrZHXsMEkmawvJfeHmPu/CW/mEu3TigQtsEyiScTgY71yytyvLfDb+b57nnt3G1vaEobIAzOVZ9hFZVXCg3chSF7WQDG0DcCOB346Vya9UuW7e71HUFNt24UEWybRYClNAk7QcRyMjmYpre8vnNNsnyGGlXjgU22llRS0gyUzBkqjPB5qeqrer6rZsJUi1MuqQkIbcWpCUiRkHAHPXr2quvxU5cNN2zVo5scaUHC46gOFABlSTMVrb5mzV8TdOaze2t4QohV6jajmPSjEEHpJyeKq2j+iWumXD1pf3N+6hom8VbthC3ASIjjaiTxz8ua1qRLWdKNLatbn4a4F1eNgW6n3UO7Uk/l3Z2g5JyZ61gV4Wvn7G3fZu7K/echz4t5RJZSVykpBAx1JJz74rmC/dslkLub+3s/PC2G0I2KJJMKIBPqJESZPpPNbbT9Zs75VldaiLq4uC0tx8eZuaSEBUpKFYI2wZOBIgHmt+tnTMrondLb1y9de/abosg6WlIcZSJWIO2SrcoSeieDExWnuLC88OQzbqZv3LxxYunmbYrWWpBCNnEmVdTGOOa1d54p07VLth61tL+3ftlBaX0OAoZABEBISQBP3mqmh6l4gsNU+BYafvb5tCg20oHZa7uCoBJ6Z5iasxy/Wtt/eax4gsz8ajS9QQxcK2oKwlS2m0pIISlIlsnv8Ar16HwYde1azSvXEJZYtlENt3CSXHVSSFLMcQRx2Fc7pvirVmtS/+XdatLkq23IdO0ttxJhrlR+pHat1qmuqtlW1no9u6tt4B5zzF7HkpJI3qCzmT7YrOWN/EbR/WdWttXFpqlg0m1PrauEb1ocV0SSBgyDkjpWlfU2b5l3UtQ1RLjbjq1sNNFLqAqPQVQJGDkR0qlcWOqX+nFOpKa/ori1Fi6uCkOGfSqUESkJzE9a2bg1Ow0Ru+095DyWLMpuLZSVEJT1CCJ5g8zHas+q7jZp1O6v8ASv2hotlqZ8tIS2066na6JzgmSI/iFVre1uXbZV54pvFWTDq9yWFOAFtUnbOOB2k+9crZ+Pb67ZTbs6dp6bNSlW7KA+lK2Ex2JGBzJ7VfTri7tL+lG68wm3H9IvpCEOJUBCYwU5/NPWeKlwuzburtNsbIrduwuUKDa0qSiNw5B4GP/VeIbLf+1K+9eieA9E1e1Rdtao0j4RxQKUOLJZKViFBI5KokSTH6151+z/7jP/ar/WmtdG3BGTlJiP8AzREgpHTvQT/v7Uyc7fp+tfQcRA7AHnmokEqTgAwnj51OPuaKFQ4k/L9aCJhSYGO1ERAxgjilR+VR7ZFOkZoGVlSp/wB/7zTpTABIJ46UEnBxnP8Av+dXtL0+61G7Rb2Vut95YhLaBk4qW6FdtvfEyD7da9I8C/h8jVmPi9YDzTLiDsQkZTnBJ/8AVb7wN+Hg0+4bvNRUly7QkHyVMhSG57E8qwM9K9DcLTFrNqltOz8qiJSk8ZjnNeXy+b5HSYsYt7a2s3NPZ2o2sAEJweNoM9+lecaRbqt2HtNtWQq7duUhv95ISRIkwDEJJk16OyA4wq4cbCFAbQsiFFM4VzicmKpacu3fNyNLU0JMFwAwo5EzMk4Oa4451rSpc+ba6dbI+LYQWlDzEJz5iQMhMwRPc/WtOzqbmoWZ1YpDpRDQEJCWyVCFzhMD24yTIrbX1tbfGN2lylVy+6IQkKK9gAgrUn3mPpmub1R65Rpvw9lZt/unTLiZCD+8KUyOiQJ5wOBPBuNGSyube8vzqAYPwrZ8pBbcDzj6wYUlAJMJJkkwAAJ5g1Y8TeK3dNS/at2hZ1JwBLHkkLWlOADIwMzjpI4mtNqR1F3Sri0sbplplLRNwlhpXmAEhRgASE+oTmOe1cqUao3rbYF+hp5SEhp23X6AkR1H5QBkzmukx2lrb+I7ZTLDTd5qds+7IaWy4+pZaJAlZKRtBmepOetbzRHWtN0C3stJQdQvH3lJSttJahWNgVOdo5ng1y9rb2mmXbGnajqqC95gdcKVb2mVAckHC1EYyf4q2qvHGoaHo4Ys21PILjifj3EkJeWSSQADyBjsIq5Y3qJKra/pzbuuPL1VSLRItgt9y8UbhazASopQIOSY+Q961jtp+0Hbm+0hpWpIYYV56nGVtbp5PpI3EdRIERjFV7nxGvWLNDWpXSiUqUXGjkOoIAASYmSROfTOecU+k3WlMaaprVUXCn07kptkLLZaBUn1L3YUrsADEE9gNyWRK1Nq/dMsKFkUMs3BSFLS6VrG1UgGPykmIxmBx16S3v8A/iHULtAevVq+HKXbu385QbRuMrWkHBjoJGYieK7bnhy81ctNotbW1ZsXAfQXELXHpWlKiCVbTmY4xWjJfbeLT18hTK0IabeYTuUsAiAmYJIMTOR9q1rY6u10Lwkt9htzXLw3Nx5gcUpQCwDASlSeZJyZNUfEOisOaw3b6deJXaWbe3zjehaiJMoExtIlQjiY5mtNqA0KwZW5YXdxd3ikJ3KWpKkNHhSZUJUYiFgY+k1LhV3q1g64EhpFnbpSllpBUhDRMAHBIUVGZwDB709dGz6vdIaaQuxYUbYpU2DcErcQ4QB6iDG4AekgcVsNQ1nWLdjRtRaN1b2yWAw08v0+cEk7jCZkCTBIzPWud0nVWdPuFLNv5qHQQ6wpKXELESnChyDOflVy51G0vls/tRq8aatmA0zbW7u8JUPdRJSmIJjqVREVbjz0m3W/8P63b6ja3Gs31strVXU28hlDoU1HpXEAD2MSPpVxXhewN0xdeEXbmfiTbH45A8tKgDO0kQSIjiuT0K/027YuTfPXtvdbVApt3w22GEpADaZPeMdQDHNa+01os2h0wuXTlu46CVsr9cSfyhQ5Iz3msemVqyx6l+J+qX9po9s3ZX7C1OBLDqEEAoWAM98x/OvEvOvP7T//AFNb5x95q4Nxp0XClgLDzyEpcRhQgjjdA5/SuQ81Pv8Ac/61rx+P1iezKOM8UQZPpEEp/nQEQBGf/dFOD9v512ZE5IIxzJqT6xAwAKnEH5xUmHPcET70D9fpRkHE+4ilJgHtxTIT6kjrigssoU6tKEpJWswhIEk+wFe9/hn4ROjacu7uN3xNylJEo2lAIBKck9R7Vxv4O+FmtSurjUrtv0W2wNQrhREz9uvQ17K8l9m22W3lhalRuWTABP8AOvH5/J/mOmOP0Fp+JaU2lexKgUuECFHEc9KxOhNnaNW9tb+aknahIEgDuontVa01NOpXLqLJZKbRwpcMbZWBgAdRRZfVseDi1qabSSteOTykD2rzNqOoLccaQ2otvreWAkJOwrUCM+yQORzitRrd4m009tTjq9MaYWS6y23tTJ6qOSQVHG3kfetem/ttHQ5q1yt9pNzceTbNAf8AKk5KYJiQTyeTxVVlKvG107c3V05b2mnH98lxRcSp0nICQBAjEjvXXHEXmdQfdsmk29t8O6rem9fdQWwtLYEQufSkqIGM5rkri51Rx9phVu5Z6W44HrjynklCkiE7gsyT9TntWPxL4jW1Z3ejMp2srKAz5LqykIBJyF5Gc4qhodhqnifeym7QjT7ceUpSk8gDdG3lXE5MYrthhrti1urnVbdWnkP6k4tt91wW62kBD6lBW1TjhEyAJgZOa7Lw3pFjfeAbdtaLf4l8KDdw8zvJVuISqFdIAxFeM6el9y+SzbI+KuF/u2kr2gEqG0E7sYnit94g15zT2m/D9q8tbWnuBCX0y2oRykEZ/NOauWFvETfCzfaBYaC6+vxReec62T5FvZmPMJ4O7gDHb51z+tPM3S1vIfddU64rybVSEkoSeZCSAM4ATPHAmsaXybpxnWru7U0YeLLTkl1wj0iTgGFcxVLUQ20+ly0SWmloC207iop+ZxJma6Y42ds7RVy4ENteXtWzJSoDaZmZIjme5P0q1aa6EpvTf2TGov3In4i5KitCh1BkHMfSta3cAW7jBAWpat5dI9YOcA9vUJ+QrA2QTMTHT6101wje6zq7Op2FpaWWlW9sq2Qpb7jDISV/Qfwgd/r0qiy5a2zCF3TKLp94lTaS+qGgDB3JBElRHfiruoqYdsnbDRbRPkMAvO3K1fvnIASR0hIOYFaElsLQVIKoPrSVRz2qSK3Xh/w5e668FafbG4b3htwbg2EKMwJOBAE/yrPc3Ok2jyNNudLZSLde1y8Qt1S1qGFY3ZBIiAfcVzts+tl7c0SgggpKVEFCpEEe471t2bNvVbG6v3tRUb5CwC04hR3piAd468cjgU1d8m22sdD0HUvIT+1m7N95YQWw4XyCRgBO1OZxO6B1mq+oahaM6Wq0d0C3aVb7mE3TZXId4O8KlJMAnHHvWi+LSzZuoYcdSXxD7ZSkoUBlOeefl7VYs3Tcti1v9QdtrRcrBSFLTvE5UmfmJ96et7NmsP2Y27buail15ClFT7bLuwA/wp3bZTmSecHEV2134MtH2jqXhTUrV0JSlRtXHQpbW6f4iIgHgnNcDa3Fs4ENXoi2S4panLdsBxXpjryJA+5pNz1uW7hh7d6iUq4Jg9QcdJ61nLG3pZZ9Wtd0DU9B1Jy1v2Qm5QN4KDvEEEzI9prn9v8AeH3Fd/rX4la/qtswyHhalhsIU6zhThiFT7EdK4n4+7/tC6uNuuU4f//Z"/>
          <p:cNvSpPr>
            <a:spLocks noChangeAspect="1" noChangeArrowheads="1"/>
          </p:cNvSpPr>
          <p:nvPr/>
        </p:nvSpPr>
        <p:spPr bwMode="auto">
          <a:xfrm>
            <a:off x="155575" y="-555625"/>
            <a:ext cx="171450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AutoShape 4" descr="data:image/jpg;base64,/9j/4AAQSkZJRgABAQAAAQABAAD/2wBDAAkGBwgHBgkIBwgKCgkLDRYPDQwMDRsUFRAWIB0iIiAdHx8kKDQsJCYxJx8fLT0tMTU3Ojo6Iys/RD84QzQ5Ojf/2wBDAQoKCg0MDRoPDxo3JR8lNzc3Nzc3Nzc3Nzc3Nzc3Nzc3Nzc3Nzc3Nzc3Nzc3Nzc3Nzc3Nzc3Nzc3Nzc3Nzc3Nzf/wAARCACfAOkDASIAAhEBAxEB/8QAHAAAAgIDAQEAAAAAAAAAAAAAAQIABAMFBgcI/8QAQBAAAQMDAwIEBAMECAYDAQAAAQIDEQAEIQUSMUFRBhMiYRRxgZEHMrEVI0KhJFJUYoLB0fAWM3KS4fElU3Oj/8QAGQEBAQEBAQEAAAAAAAAAAAAAAAECAwQF/8QAIBEBAQACAgMBAAMAAAAAAAAAAAECESExAxJBUQQUQv/aAAwDAQACEQMRAD8A8a2iRhNMmJwlIOOlDt8qdPpWD7CiRtPDOpJ0XWLW9cYauGkKIcacQFBaDhQggiY496yeKdJRpWsqCAhVo+jzrZxJ9Km1ZBH6fMGtODBB7Hj611OiFOv6WdAeUPjGip3TlkwSeVM++7JH96R1qXhpykJlXoFCEnbjp0rK62psuJUIKTGT2maQAFIyAI5rUQgTunCce1HYB/VpvypMkyf0oD34qgbYR+UZ7dqVCBnM+9ZFH0pjilBEwOYzU0BA3QKCsgwf9KYQVnpihtJOBgjNIGA/zqGAeR9qYUqwAog96AFISD1B7CiBOEgjHNQAnEwOppgc5EHjmaoUcjpHYUCYKh7URMyIiZpRCvtFQFHFZEilQmBTNqhRJ7dMUoQj8o6cCickH6fOmMkpgAfrSgSIGJnM1AEAZjiaYn1ADmJAqJECKKkjcFAjcBQRR9WOKUj0DJOaPYdaEkDInM0EjKvY5qHhRqQo7gc55oKkylNAijuQr5VTq6qAhXyqrigt9PpTT6ge4oRxHaok5EjjFA3Uds/rWS3dcYfS60spW2QpC08g4II61jOII7nFKD6hgEwIBoOk8Rpb1azZ11hna4s+VfBAO0PgTP8AiEq+YNc50SIGfauo8EONO3b+i3Q32uot+WESBDgy2QTxBkfJRrnrq1cYWJbWlveoJKhzBj61J3oVz0jGKhUTAPFBVTgARNaBP5U0qU+qZ5onG0DiKg/MTVgAws0Z59hFQfmNToo/WkDgihB4HalGCKc845oEPBA5pwDuyY60qk4kiZ7UyTBnbkYzQLmBumJx96HQGIMUYAUAcgRE0dpKR8poAidoMjPvTpgjgH2NKmAnJx/00yMrqUSAPSCeOtRO38qgYNRWVVATKY79qgCCDHQRRgBU5E+9KCdxP+VMcKA5TQSMyT0pYwoDgA0y8jtSqwkj5/pQEyZjvU6wOahEBYBnJ4+VToSBBHWgxrMIP/TVSatL/Ir5VUoLwVAEdqnagOnypk5UjHSgisHHc/rQAVuSR7UxwoVMYwd0dKCxpl29YXlvd26ofZWFtkiRIMxmut/Er4S5d02/09LSLR+2ltCEhMSd/A//AE6/1TXFHruEcRXZvIc1n8PmFNNlx/SX1JeUAJS0sbkk/I7hPsKzl3KrioMGe1RR2gH2puh6Y4NKo8epJ94rfxAztSYgVE5V7GoZjZumaIEEDtVUB+c0IwqcCj/FUkEKAwaRDFPqPYRUIkyOKiQSvJJqTz25oAQUjNMgAkT86hGJOaiI3ZMY7UCjO2f7tQjqRiO9QRvTBkUSkH+8YwmoBk7cHI707aVJIlJ4kilTJACsYNOECY4Ge1KFMFRE57U0DemRyaUkGCD0yKaQBkSeh7VAifliMimAgyTJigk8wewx2po9Z285oAQcUqk+kmetZev0rGken60A6E1FRtkz0601BwZIoFcMoV8qp1cXhtXyqlNBcTxTJJGOlAJ/LPBFMkAEQP50B3Hj5/rQSCF4PbrHWhxj55owd4igYx6YEY611n4b3tu3q69PvlLTa6gyq2I6bzlJP1EfUVyMwTOZp2VqRtKTBTkH3jB/SpZuC7runOaZqVxaOhZCFEpUtO1RScpV9cGtcYxPHWvRPFVxZeK/DNpqyNidZYUGLhtEbl4/ModAeQf+oda88yMkZ7Ul4CJR9u1HheOtFQkyDz7mo2kzz17mtQKB6jNRYzAwabG4kcGorr270gIHRWTFHG6Zo43fSoQCrHHNApyPcyaLQj7UYzRAjqKuwkZFHCUYSJ28nNEdOvHFDaRn24qAt/l+lFAyPkaCUygDv706AEnjpUCKEnPFD+JPzp9snH2qAZz8qBRGc9aJgdaYJzNRScgj+VAvCtw5igESJJP1rKE5n261NpCflQYjMkDgHk1FAwZAPaKypTMzwTRKcGagrOSG1T2qjNbRxALZ9hWthNUWz+WPeaKT6h8qQnqKKFyrjoKB46/P9aZAlwAkCADNITA+/wCtAqUVYAymimiRmJHainABpEq5ASAaPCQVe1VF/SdSf0q9+Jt1AEJ2qSUBQWnEpIPIMCa7S60zSPGVo/qGh+XZawgFT+nrcwqOVIxlPYcjrivPMbiMyBVi0unrJ9q4t3HWXWjuQ42qFII6iKiUj7C2XC06hSHUKKVJPcVja/MPn/ma9AurBjxnoD2r6cyhrWbMTeW7QhLgIwpI6T26H5iuAEpV+UiOh+tUlKkGeJpyMKpUyFnOAJpicK+lIqBJmcUwGIHzoCCrIgCmicH3moIoY5MzUaPqMgQMUxBAEdelFKIE+woFCPUBPJB7CoUHaPlWZKSIJ+1RKRIMYgUGFtMoHtRQOQeayIRtTAP8qiRBk5qDGR6qZKYiOZ5NOESeKsWtnc3IPkW7rpTyG0zTchpUSnFNtwfau70b8Ltd1K0buSq2t21iUhxySffAxXQ6F+ECxdb9avkeUkz5dvJKx8zxWL5sI1Ma8lCPcEdJ60/lKgQJCiY96+gWfww8NBxbjjD6t4MJU6YAPtW+07wtoWmWnw1rp7Hlbws707yVd5M1yv8AInw9XzPbWFzcEpYtnXTk+hBVwM8U7WlXVy8GmLd1xa/yhCCSfpX1OzZ2zIIbYaQDO7YgJmfkKctJkbDsj+qAKz/Yv4vrHzjqX4c+JrPTPil6cSgiSlCwpSRHUDiuH+Au/wCyO/8AbX2BfJ/odxuUFANLj29NeDbGv6orWPnuuYnq81GEiKcQVR8qSelHjNelkeonjNEH1CBOMCh1PGZ5qJMLBjgdDRRiAodRH+dQQmDykdKnVWZmlAxV+IJimEbUnrQAkE9usc0TwB7UG68La45oerW94gqLYXtfbAkLbMbgR8sj3ArZ+PNI+F1JOoMCbK99Tasmcbp/xA7o6EkVygwEmYHWvT9DZX4t/Du508IBvdLy0eSpGVJHvneP8VRL+vMQMnmI61EQQQaYIIcUCZqBMBX++9FToflTRkn3ptnOD96yNoyKAJTuA5xThMinQkxz1rIhuDU2MaEnrzT+X7da2+iaBqGtPlvTrZTsZWrhKR7npXe6P+GINyld9dg+WpJKfK9Kh9655Z4xqTbziw0a+1BaUWdm44SJB2QMc5OK7fRvwsdfbbub28Hkjd5rbSDvx0HINeq2enW9iW0oUlDCEQltMbUpHEJjFW0LLiP3CwW1q3FRiI64rz5ee/G/SOT8OeCNItnAv9ipSEiUrvF+Yr6DgcV17VnbWzgU2ylEAgbEx+lK06UNpN66hbpmPKBgD7/zNYLW9ZulOqs3UvoEDbOEmDyZrlllby1psEqbKem0UpQCC4laiTGCqBjtVJepNWxuUvvpJZQHFAJgIEcT1oadq1tqEhgOkQCVqQUgyJwTg/Sscg/B3DqE775SUhwqPlp5H9WTVwsuJJ/pK9hEFJA/WsK9QtGwUuPoJ2Ff09u9Zmrht1DbqCNq0gpBwQD3FORGGA0EoS64oNjadypn51mVtSmVEn5Vr06nbOvu27JWt1kw4kfw/wCv+dWGC4UnzVIJGfTwRUCXj7a7O4QhXqLKzEdINeE7U/1v5GvdL9YZ015TLK3EltQCW/URIjieK8N+IV/VV/2/+a6Y9DzMZNOmTHeP86UUyMEdwK+k4IRx9f1oowoE9qAkwO5VUiVROQKKhJERkQJH3oSIAFOSScHkVEEAJJHSr8QpODTFPYnHM9KhGJ7UwxtB5NQQggDM11n4ba+NB19px5e22fBZuBzCTMKI9jB+9cmJkTMAk/pV/SLN++1Bi0tEeY+84ENtggblE4zRdcOh8feHjouu70bPhbwF5lSFe8Ee8H9a5ooI3ggiOQele+6LZMWYtdLvXbVx8MBtxTgSrzFQJAgelIz27nmvNfxB8JL8O6qpTDC0aY+QbdcghMiSifb9K5Y+SbNOPQnGazIRmDinbbJIgHBHSvQPAngt114X+qs+QyiHG0vIkEdFfrVyy12sjmtD8LaprLjSbW1eDLh/5+w7U/y9q7/w7+Gttb3aXdUuQ8sKkMI4J6E/76V6Ow22q1babCkNRgDG8c8DpWGwbYPmJYtylKlKKzBH2n/KvLn5renSYjaWbTCFIYbQkSAtSWwkqI9hifespcaZdCPNO4x+7MJn3oPXLFqIU4kKcICU5JMf75qsytN6jzLdpwtsLkAnDp7SeAM1x7U6QpaVouE+Wle7elpZVuB94HT+dIFXCF27dv6bJCYdefcyoRGOpNaS8v75h26lPw7zqkNNw95u1EmVpQPy/MmDjiheX9qwytSry3Q6hYD10tHmeqcpQickDuOCOauhvb91sNOEsPvLQN02yvUpO4YBkfMj2qiWHgyG7O5dYcdXvLrwCi22MHBxiY7mqNwwkPs3OrvqS4oFFmkKU1HUFwiAD7RAjrVlvWbDT7V593lKSp1pDnmkAGCYBxJjPuKaGTU3BYq8xOkrvbhaQoOtsTATxuzzkke0UzGsoubdKtRYFiCCUi4O1W2YkCQU0q74v6jbrVchq3dt1BFipza66ue0wIjv3rDqN3o6nmzqbdvb31wzIN3bkEwZgngdDAM04Gx0nT2WmkrXZsM5KkQ4VE7uTnie1W1i3tUF11pltuYUsmNqeAZNVLda7vyHUXCllJhakWxSgj/EZj5GlTd3CXXGbt62SogLQ2lzcsyrqI6dO9TVFq2srQrddt1KXJSoBxZUkEcEA/rTtouWA64N91uUShCylJQMYHSOuc1q9Ptb29tmni86lbO8IDrflh4jAUsDI6wBiK2NrbvMgvXT5cf2xtBEfId+OalGDUVPtNrQlSd3lKU+AgkRtMQftXh/r/8AuV9lV71eXbRD1sVttuKbVsBWCVekyAnnGK8R81fY/Yf61vDoeZpyTiCKKTKgSM7agncDHNFP8J9hX0nBCIA+tFAJV0460OQB2BqAQoGOnagigQkn5cUYBSkiiExnp2+9EAbPlVAUPSfrTYGDnt96ihAUFdjTwEkKPbFAoJEADvV3TX3LO8buLcrQ80pK21gZSZwarISdvf51mbTKxBg8Z4NZqx71c3jd5pVlfrEMvsJdUW05SSjJJxPqEe1L4ptleK/CirewAXeMvNrS2VgRyDM8YMfSuY0W01G58Bq85l9KrVaxbkzltYBEjt/rWy/D/UTZWF3cXrTikurbSiUFQ3FRCevTbXls101E0LwBY2CmV3l0h+8lK0hBEHsEycnBknp0r0NCAwGmkMJDQwrP5QOnvmtO5dfCoYbaYdv7p2A0kbNrZHXsMEkmawvJfeHmPu/CW/mEu3TigQtsEyiScTgY71yytyvLfDb+b57nnt3G1vaEobIAzOVZ9hFZVXCg3chSF7WQDG0DcCOB346Vya9UuW7e71HUFNt24UEWybRYClNAk7QcRyMjmYpre8vnNNsnyGGlXjgU22llRS0gyUzBkqjPB5qeqrer6rZsJUi1MuqQkIbcWpCUiRkHAHPXr2quvxU5cNN2zVo5scaUHC46gOFABlSTMVrb5mzV8TdOaze2t4QohV6jajmPSjEEHpJyeKq2j+iWumXD1pf3N+6hom8VbthC3ASIjjaiTxz8ua1qRLWdKNLatbn4a4F1eNgW6n3UO7Uk/l3Z2g5JyZ61gV4Wvn7G3fZu7K/echz4t5RJZSVykpBAx1JJz74rmC/dslkLub+3s/PC2G0I2KJJMKIBPqJESZPpPNbbT9Zs75VldaiLq4uC0tx8eZuaSEBUpKFYI2wZOBIgHmt+tnTMrondLb1y9de/abosg6WlIcZSJWIO2SrcoSeieDExWnuLC88OQzbqZv3LxxYunmbYrWWpBCNnEmVdTGOOa1d54p07VLth61tL+3ftlBaX0OAoZABEBISQBP3mqmh6l4gsNU+BYafvb5tCg20oHZa7uCoBJ6Z5iasxy/Wtt/eax4gsz8ajS9QQxcK2oKwlS2m0pIISlIlsnv8Ar16HwYde1azSvXEJZYtlENt3CSXHVSSFLMcQRx2Fc7pvirVmtS/+XdatLkq23IdO0ttxJhrlR+pHat1qmuqtlW1no9u6tt4B5zzF7HkpJI3qCzmT7YrOWN/EbR/WdWttXFpqlg0m1PrauEb1ocV0SSBgyDkjpWlfU2b5l3UtQ1RLjbjq1sNNFLqAqPQVQJGDkR0qlcWOqX+nFOpKa/ori1Fi6uCkOGfSqUESkJzE9a2bg1Ow0Ru+095DyWLMpuLZSVEJT1CCJ5g8zHas+q7jZp1O6v8ASv2hotlqZ8tIS2066na6JzgmSI/iFVre1uXbZV54pvFWTDq9yWFOAFtUnbOOB2k+9crZ+Pb67ZTbs6dp6bNSlW7KA+lK2Ex2JGBzJ7VfTri7tL+lG68wm3H9IvpCEOJUBCYwU5/NPWeKlwuzburtNsbIrduwuUKDa0qSiNw5B4GP/VeIbLf+1K+9eieA9E1e1Rdtao0j4RxQKUOLJZKViFBI5KokSTH6151+z/7jP/ar/WmtdG3BGTlJiP8AzREgpHTvQT/v7Uyc7fp+tfQcRA7AHnmokEqTgAwnj51OPuaKFQ4k/L9aCJhSYGO1ERAxgjilR+VR7ZFOkZoGVlSp/wB/7zTpTABIJ46UEnBxnP8Av+dXtL0+61G7Rb2Vut95YhLaBk4qW6FdtvfEyD7da9I8C/h8jVmPi9YDzTLiDsQkZTnBJ/8AVb7wN+Hg0+4bvNRUly7QkHyVMhSG57E8qwM9K9DcLTFrNqltOz8qiJSk8ZjnNeXy+b5HSYsYt7a2s3NPZ2o2sAEJweNoM9+lecaRbqt2HtNtWQq7duUhv95ISRIkwDEJJk16OyA4wq4cbCFAbQsiFFM4VzicmKpacu3fNyNLU0JMFwAwo5EzMk4Oa4451rSpc+ba6dbI+LYQWlDzEJz5iQMhMwRPc/WtOzqbmoWZ1YpDpRDQEJCWyVCFzhMD24yTIrbX1tbfGN2lylVy+6IQkKK9gAgrUn3mPpmub1R65Rpvw9lZt/unTLiZCD+8KUyOiQJ5wOBPBuNGSyube8vzqAYPwrZ8pBbcDzj6wYUlAJMJJkkwAAJ5g1Y8TeK3dNS/at2hZ1JwBLHkkLWlOADIwMzjpI4mtNqR1F3Sri0sbplplLRNwlhpXmAEhRgASE+oTmOe1cqUao3rbYF+hp5SEhp23X6AkR1H5QBkzmukx2lrb+I7ZTLDTd5qds+7IaWy4+pZaJAlZKRtBmepOetbzRHWtN0C3stJQdQvH3lJSttJahWNgVOdo5ng1y9rb2mmXbGnajqqC95gdcKVb2mVAckHC1EYyf4q2qvHGoaHo4Ys21PILjifj3EkJeWSSQADyBjsIq5Y3qJKra/pzbuuPL1VSLRItgt9y8UbhazASopQIOSY+Q961jtp+0Hbm+0hpWpIYYV56nGVtbp5PpI3EdRIERjFV7nxGvWLNDWpXSiUqUXGjkOoIAASYmSROfTOecU+k3WlMaaprVUXCn07kptkLLZaBUn1L3YUrsADEE9gNyWRK1Nq/dMsKFkUMs3BSFLS6VrG1UgGPykmIxmBx16S3v8A/iHULtAevVq+HKXbu385QbRuMrWkHBjoJGYieK7bnhy81ctNotbW1ZsXAfQXELXHpWlKiCVbTmY4xWjJfbeLT18hTK0IabeYTuUsAiAmYJIMTOR9q1rY6u10Lwkt9htzXLw3Nx5gcUpQCwDASlSeZJyZNUfEOisOaw3b6deJXaWbe3zjehaiJMoExtIlQjiY5mtNqA0KwZW5YXdxd3ikJ3KWpKkNHhSZUJUYiFgY+k1LhV3q1g64EhpFnbpSllpBUhDRMAHBIUVGZwDB709dGz6vdIaaQuxYUbYpU2DcErcQ4QB6iDG4AekgcVsNQ1nWLdjRtRaN1b2yWAw08v0+cEk7jCZkCTBIzPWud0nVWdPuFLNv5qHQQ6wpKXELESnChyDOflVy51G0vls/tRq8aatmA0zbW7u8JUPdRJSmIJjqVREVbjz0m3W/8P63b6ja3Gs31strVXU28hlDoU1HpXEAD2MSPpVxXhewN0xdeEXbmfiTbH45A8tKgDO0kQSIjiuT0K/027YuTfPXtvdbVApt3w22GEpADaZPeMdQDHNa+01os2h0wuXTlu46CVsr9cSfyhQ5Iz3msemVqyx6l+J+qX9po9s3ZX7C1OBLDqEEAoWAM98x/OvEvOvP7T//AFNb5x95q4Nxp0XClgLDzyEpcRhQgjjdA5/SuQ81Pv8Ac/61rx+P1iezKOM8UQZPpEEp/nQEQBGf/dFOD9v512ZE5IIxzJqT6xAwAKnEH5xUmHPcET70D9fpRkHE+4ilJgHtxTIT6kjrigssoU6tKEpJWswhIEk+wFe9/hn4ROjacu7uN3xNylJEo2lAIBKck9R7Vxv4O+FmtSurjUrtv0W2wNQrhREz9uvQ17K8l9m22W3lhalRuWTABP8AOvH5/J/mOmOP0Fp+JaU2lexKgUuECFHEc9KxOhNnaNW9tb+aknahIEgDuontVa01NOpXLqLJZKbRwpcMbZWBgAdRRZfVseDi1qabSSteOTykD2rzNqOoLccaQ2otvreWAkJOwrUCM+yQORzitRrd4m009tTjq9MaYWS6y23tTJ6qOSQVHG3kfetem/ttHQ5q1yt9pNzceTbNAf8AKk5KYJiQTyeTxVVlKvG107c3V05b2mnH98lxRcSp0nICQBAjEjvXXHEXmdQfdsmk29t8O6rem9fdQWwtLYEQufSkqIGM5rkri51Rx9phVu5Z6W44HrjynklCkiE7gsyT9TntWPxL4jW1Z3ejMp2srKAz5LqykIBJyF5Gc4qhodhqnifeym7QjT7ceUpSk8gDdG3lXE5MYrthhrti1urnVbdWnkP6k4tt91wW62kBD6lBW1TjhEyAJgZOa7Lw3pFjfeAbdtaLf4l8KDdw8zvJVuISqFdIAxFeM6el9y+SzbI+KuF/u2kr2gEqG0E7sYnit94g15zT2m/D9q8tbWnuBCX0y2oRykEZ/NOauWFvETfCzfaBYaC6+vxReec62T5FvZmPMJ4O7gDHb51z+tPM3S1vIfddU64rybVSEkoSeZCSAM4ATPHAmsaXybpxnWru7U0YeLLTkl1wj0iTgGFcxVLUQ20+ly0SWmloC207iop+ZxJma6Y42ds7RVy4ENteXtWzJSoDaZmZIjme5P0q1aa6EpvTf2TGov3In4i5KitCh1BkHMfSta3cAW7jBAWpat5dI9YOcA9vUJ+QrA2QTMTHT6101wje6zq7Op2FpaWWlW9sq2Qpb7jDISV/Qfwgd/r0qiy5a2zCF3TKLp94lTaS+qGgDB3JBElRHfiruoqYdsnbDRbRPkMAvO3K1fvnIASR0hIOYFaElsLQVIKoPrSVRz2qSK3Xh/w5e668FafbG4b3htwbg2EKMwJOBAE/yrPc3Ok2jyNNudLZSLde1y8Qt1S1qGFY3ZBIiAfcVzts+tl7c0SgggpKVEFCpEEe471t2bNvVbG6v3tRUb5CwC04hR3piAd468cjgU1d8m22sdD0HUvIT+1m7N95YQWw4XyCRgBO1OZxO6B1mq+oahaM6Wq0d0C3aVb7mE3TZXId4O8KlJMAnHHvWi+LSzZuoYcdSXxD7ZSkoUBlOeefl7VYs3Tcti1v9QdtrRcrBSFLTvE5UmfmJ96et7NmsP2Y27buail15ClFT7bLuwA/wp3bZTmSecHEV2134MtH2jqXhTUrV0JSlRtXHQpbW6f4iIgHgnNcDa3Fs4ENXoi2S4panLdsBxXpjryJA+5pNz1uW7hh7d6iUq4Jg9QcdJ61nLG3pZZ9Wtd0DU9B1Jy1v2Qm5QN4KDvEEEzI9prn9v8AeH3Fd/rX4la/qtswyHhalhsIU6zhThiFT7EdK4n4+7/tC6uNuuU4f//Z"/>
          <p:cNvSpPr>
            <a:spLocks noChangeAspect="1" noChangeArrowheads="1"/>
          </p:cNvSpPr>
          <p:nvPr/>
        </p:nvSpPr>
        <p:spPr bwMode="auto">
          <a:xfrm>
            <a:off x="155575" y="-555625"/>
            <a:ext cx="171450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8" name="AutoShape 6" descr="data:image/jpg;base64,/9j/4AAQSkZJRgABAQAAAQABAAD/2wBDAAkGBwgHBgkIBwgKCgkLDRYPDQwMDRsUFRAWIB0iIiAdHx8kKDQsJCYxJx8fLT0tMTU3Ojo6Iys/RD84QzQ5Ojf/2wBDAQoKCg0MDRoPDxo3JR8lNzc3Nzc3Nzc3Nzc3Nzc3Nzc3Nzc3Nzc3Nzc3Nzc3Nzc3Nzc3Nzc3Nzc3Nzc3Nzc3Nzf/wAARCACfAOkDASIAAhEBAxEB/8QAHAAAAgIDAQEAAAAAAAAAAAAAAQIABAMFBgcI/8QAQBAAAQMDAwIEBAMECAYDAQAAAQIDEQAEIQUSMUFRBhMiYRRxgZEHMrEVI0KhJFJUYoLB0fAWM3KS4fElU3Oj/8QAGQEBAQEBAQEAAAAAAAAAAAAAAAECAwQF/8QAIBEBAQACAgMBAAMAAAAAAAAAAAECESExAxJBUQQUQv/aAAwDAQACEQMRAD8A8a2iRhNMmJwlIOOlDt8qdPpWD7CiRtPDOpJ0XWLW9cYauGkKIcacQFBaDhQggiY496yeKdJRpWsqCAhVo+jzrZxJ9Km1ZBH6fMGtODBB7Hj611OiFOv6WdAeUPjGip3TlkwSeVM++7JH96R1qXhpykJlXoFCEnbjp0rK62psuJUIKTGT2maQAFIyAI5rUQgTunCce1HYB/VpvypMkyf0oD34qgbYR+UZ7dqVCBnM+9ZFH0pjilBEwOYzU0BA3QKCsgwf9KYQVnpihtJOBgjNIGA/zqGAeR9qYUqwAog96AFISD1B7CiBOEgjHNQAnEwOppgc5EHjmaoUcjpHYUCYKh7URMyIiZpRCvtFQFHFZEilQmBTNqhRJ7dMUoQj8o6cCickH6fOmMkpgAfrSgSIGJnM1AEAZjiaYn1ADmJAqJECKKkjcFAjcBQRR9WOKUj0DJOaPYdaEkDInM0EjKvY5qHhRqQo7gc55oKkylNAijuQr5VTq6qAhXyqrigt9PpTT6ge4oRxHaok5EjjFA3Uds/rWS3dcYfS60spW2QpC08g4II61jOII7nFKD6hgEwIBoOk8Rpb1azZ11hna4s+VfBAO0PgTP8AiEq+YNc50SIGfauo8EONO3b+i3Q32uot+WESBDgy2QTxBkfJRrnrq1cYWJbWlveoJKhzBj61J3oVz0jGKhUTAPFBVTgARNaBP5U0qU+qZ5onG0DiKg/MTVgAws0Z59hFQfmNToo/WkDgihB4HalGCKc845oEPBA5pwDuyY60qk4kiZ7UyTBnbkYzQLmBumJx96HQGIMUYAUAcgRE0dpKR8poAidoMjPvTpgjgH2NKmAnJx/00yMrqUSAPSCeOtRO38qgYNRWVVATKY79qgCCDHQRRgBU5E+9KCdxP+VMcKA5TQSMyT0pYwoDgA0y8jtSqwkj5/pQEyZjvU6wOahEBYBnJ4+VToSBBHWgxrMIP/TVSatL/Ir5VUoLwVAEdqnagOnypk5UjHSgisHHc/rQAVuSR7UxwoVMYwd0dKCxpl29YXlvd26ofZWFtkiRIMxmut/Er4S5d02/09LSLR+2ltCEhMSd/A//AE6/1TXFHruEcRXZvIc1n8PmFNNlx/SX1JeUAJS0sbkk/I7hPsKzl3KrioMGe1RR2gH2puh6Y4NKo8epJ94rfxAztSYgVE5V7GoZjZumaIEEDtVUB+c0IwqcCj/FUkEKAwaRDFPqPYRUIkyOKiQSvJJqTz25oAQUjNMgAkT86hGJOaiI3ZMY7UCjO2f7tQjqRiO9QRvTBkUSkH+8YwmoBk7cHI707aVJIlJ4kilTJACsYNOECY4Ge1KFMFRE57U0DemRyaUkGCD0yKaQBkSeh7VAifliMimAgyTJigk8wewx2po9Z285oAQcUqk+kmetZev0rGken60A6E1FRtkz0601BwZIoFcMoV8qp1cXhtXyqlNBcTxTJJGOlAJ/LPBFMkAEQP50B3Hj5/rQSCF4PbrHWhxj55owd4igYx6YEY611n4b3tu3q69PvlLTa6gyq2I6bzlJP1EfUVyMwTOZp2VqRtKTBTkH3jB/SpZuC7runOaZqVxaOhZCFEpUtO1RScpV9cGtcYxPHWvRPFVxZeK/DNpqyNidZYUGLhtEbl4/ModAeQf+oda88yMkZ7Ul4CJR9u1HheOtFQkyDz7mo2kzz17mtQKB6jNRYzAwabG4kcGorr270gIHRWTFHG6Zo43fSoQCrHHNApyPcyaLQj7UYzRAjqKuwkZFHCUYSJ28nNEdOvHFDaRn24qAt/l+lFAyPkaCUygDv706AEnjpUCKEnPFD+JPzp9snH2qAZz8qBRGc9aJgdaYJzNRScgj+VAvCtw5igESJJP1rKE5n261NpCflQYjMkDgHk1FAwZAPaKypTMzwTRKcGagrOSG1T2qjNbRxALZ9hWthNUWz+WPeaKT6h8qQnqKKFyrjoKB46/P9aZAlwAkCADNITA+/wCtAqUVYAymimiRmJHainABpEq5ASAaPCQVe1VF/SdSf0q9+Jt1AEJ2qSUBQWnEpIPIMCa7S60zSPGVo/qGh+XZawgFT+nrcwqOVIxlPYcjrivPMbiMyBVi0unrJ9q4t3HWXWjuQ42qFII6iKiUj7C2XC06hSHUKKVJPcVja/MPn/ma9AurBjxnoD2r6cyhrWbMTeW7QhLgIwpI6T26H5iuAEpV+UiOh+tUlKkGeJpyMKpUyFnOAJpicK+lIqBJmcUwGIHzoCCrIgCmicH3moIoY5MzUaPqMgQMUxBAEdelFKIE+woFCPUBPJB7CoUHaPlWZKSIJ+1RKRIMYgUGFtMoHtRQOQeayIRtTAP8qiRBk5qDGR6qZKYiOZ5NOESeKsWtnc3IPkW7rpTyG0zTchpUSnFNtwfau70b8Ltd1K0buSq2t21iUhxySffAxXQ6F+ECxdb9avkeUkz5dvJKx8zxWL5sI1Ma8lCPcEdJ60/lKgQJCiY96+gWfww8NBxbjjD6t4MJU6YAPtW+07wtoWmWnw1rp7Hlbws707yVd5M1yv8AInw9XzPbWFzcEpYtnXTk+hBVwM8U7WlXVy8GmLd1xa/yhCCSfpX1OzZ2zIIbYaQDO7YgJmfkKctJkbDsj+qAKz/Yv4vrHzjqX4c+JrPTPil6cSgiSlCwpSRHUDiuH+Au/wCyO/8AbX2BfJ/odxuUFANLj29NeDbGv6orWPnuuYnq81GEiKcQVR8qSelHjNelkeonjNEH1CBOMCh1PGZ5qJMLBjgdDRRiAodRH+dQQmDykdKnVWZmlAxV+IJimEbUnrQAkE9usc0TwB7UG68La45oerW94gqLYXtfbAkLbMbgR8sj3ArZ+PNI+F1JOoMCbK99Tasmcbp/xA7o6EkVygwEmYHWvT9DZX4t/Du508IBvdLy0eSpGVJHvneP8VRL+vMQMnmI61EQQQaYIIcUCZqBMBX++9FToflTRkn3ptnOD96yNoyKAJTuA5xThMinQkxz1rIhuDU2MaEnrzT+X7da2+iaBqGtPlvTrZTsZWrhKR7npXe6P+GINyld9dg+WpJKfK9Kh9655Z4xqTbziw0a+1BaUWdm44SJB2QMc5OK7fRvwsdfbbub28Hkjd5rbSDvx0HINeq2enW9iW0oUlDCEQltMbUpHEJjFW0LLiP3CwW1q3FRiI64rz5ee/G/SOT8OeCNItnAv9ipSEiUrvF+Yr6DgcV17VnbWzgU2ylEAgbEx+lK06UNpN66hbpmPKBgD7/zNYLW9ZulOqs3UvoEDbOEmDyZrlllby1psEqbKem0UpQCC4laiTGCqBjtVJepNWxuUvvpJZQHFAJgIEcT1oadq1tqEhgOkQCVqQUgyJwTg/Sscg/B3DqE775SUhwqPlp5H9WTVwsuJJ/pK9hEFJA/WsK9QtGwUuPoJ2Ff09u9Zmrht1DbqCNq0gpBwQD3FORGGA0EoS64oNjadypn51mVtSmVEn5Vr06nbOvu27JWt1kw4kfw/wCv+dWGC4UnzVIJGfTwRUCXj7a7O4QhXqLKzEdINeE7U/1v5GvdL9YZ015TLK3EltQCW/URIjieK8N+IV/VV/2/+a6Y9DzMZNOmTHeP86UUyMEdwK+k4IRx9f1oowoE9qAkwO5VUiVROQKKhJERkQJH3oSIAFOSScHkVEEAJJHSr8QpODTFPYnHM9KhGJ7UwxtB5NQQggDM11n4ba+NB19px5e22fBZuBzCTMKI9jB+9cmJkTMAk/pV/SLN++1Bi0tEeY+84ENtggblE4zRdcOh8feHjouu70bPhbwF5lSFe8Ee8H9a5ooI3ggiOQele+6LZMWYtdLvXbVx8MBtxTgSrzFQJAgelIz27nmvNfxB8JL8O6qpTDC0aY+QbdcghMiSifb9K5Y+SbNOPQnGazIRmDinbbJIgHBHSvQPAngt114X+qs+QyiHG0vIkEdFfrVyy12sjmtD8LaprLjSbW1eDLh/5+w7U/y9q7/w7+Gttb3aXdUuQ8sKkMI4J6E/76V6Ow22q1babCkNRgDG8c8DpWGwbYPmJYtylKlKKzBH2n/KvLn5renSYjaWbTCFIYbQkSAtSWwkqI9hifespcaZdCPNO4x+7MJn3oPXLFqIU4kKcICU5JMf75qsytN6jzLdpwtsLkAnDp7SeAM1x7U6QpaVouE+Wle7elpZVuB94HT+dIFXCF27dv6bJCYdefcyoRGOpNaS8v75h26lPw7zqkNNw95u1EmVpQPy/MmDjiheX9qwytSry3Q6hYD10tHmeqcpQickDuOCOauhvb91sNOEsPvLQN02yvUpO4YBkfMj2qiWHgyG7O5dYcdXvLrwCi22MHBxiY7mqNwwkPs3OrvqS4oFFmkKU1HUFwiAD7RAjrVlvWbDT7V593lKSp1pDnmkAGCYBxJjPuKaGTU3BYq8xOkrvbhaQoOtsTATxuzzkke0UzGsoubdKtRYFiCCUi4O1W2YkCQU0q74v6jbrVchq3dt1BFipza66ue0wIjv3rDqN3o6nmzqbdvb31wzIN3bkEwZgngdDAM04Gx0nT2WmkrXZsM5KkQ4VE7uTnie1W1i3tUF11pltuYUsmNqeAZNVLda7vyHUXCllJhakWxSgj/EZj5GlTd3CXXGbt62SogLQ2lzcsyrqI6dO9TVFq2srQrddt1KXJSoBxZUkEcEA/rTtouWA64N91uUShCylJQMYHSOuc1q9Ptb29tmni86lbO8IDrflh4jAUsDI6wBiK2NrbvMgvXT5cf2xtBEfId+OalGDUVPtNrQlSd3lKU+AgkRtMQftXh/r/8AuV9lV71eXbRD1sVttuKbVsBWCVekyAnnGK8R81fY/Yf61vDoeZpyTiCKKTKgSM7agncDHNFP8J9hX0nBCIA+tFAJV0460OQB2BqAQoGOnagigQkn5cUYBSkiiExnp2+9EAbPlVAUPSfrTYGDnt96ihAUFdjTwEkKPbFAoJEADvV3TX3LO8buLcrQ80pK21gZSZwarISdvf51mbTKxBg8Z4NZqx71c3jd5pVlfrEMvsJdUW05SSjJJxPqEe1L4ptleK/CirewAXeMvNrS2VgRyDM8YMfSuY0W01G58Bq85l9KrVaxbkzltYBEjt/rWy/D/UTZWF3cXrTikurbSiUFQ3FRCevTbXls101E0LwBY2CmV3l0h+8lK0hBEHsEycnBknp0r0NCAwGmkMJDQwrP5QOnvmtO5dfCoYbaYdv7p2A0kbNrZHXsMEkmawvJfeHmPu/CW/mEu3TigQtsEyiScTgY71yytyvLfDb+b57nnt3G1vaEobIAzOVZ9hFZVXCg3chSF7WQDG0DcCOB346Vya9UuW7e71HUFNt24UEWybRYClNAk7QcRyMjmYpre8vnNNsnyGGlXjgU22llRS0gyUzBkqjPB5qeqrer6rZsJUi1MuqQkIbcWpCUiRkHAHPXr2quvxU5cNN2zVo5scaUHC46gOFABlSTMVrb5mzV8TdOaze2t4QohV6jajmPSjEEHpJyeKq2j+iWumXD1pf3N+6hom8VbthC3ASIjjaiTxz8ua1qRLWdKNLatbn4a4F1eNgW6n3UO7Uk/l3Z2g5JyZ61gV4Wvn7G3fZu7K/echz4t5RJZSVykpBAx1JJz74rmC/dslkLub+3s/PC2G0I2KJJMKIBPqJESZPpPNbbT9Zs75VldaiLq4uC0tx8eZuaSEBUpKFYI2wZOBIgHmt+tnTMrondLb1y9de/abosg6WlIcZSJWIO2SrcoSeieDExWnuLC88OQzbqZv3LxxYunmbYrWWpBCNnEmVdTGOOa1d54p07VLth61tL+3ftlBaX0OAoZABEBISQBP3mqmh6l4gsNU+BYafvb5tCg20oHZa7uCoBJ6Z5iasxy/Wtt/eax4gsz8ajS9QQxcK2oKwlS2m0pIISlIlsnv8Ar16HwYde1azSvXEJZYtlENt3CSXHVSSFLMcQRx2Fc7pvirVmtS/+XdatLkq23IdO0ttxJhrlR+pHat1qmuqtlW1no9u6tt4B5zzF7HkpJI3qCzmT7YrOWN/EbR/WdWttXFpqlg0m1PrauEb1ocV0SSBgyDkjpWlfU2b5l3UtQ1RLjbjq1sNNFLqAqPQVQJGDkR0qlcWOqX+nFOpKa/ori1Fi6uCkOGfSqUESkJzE9a2bg1Ow0Ru+095DyWLMpuLZSVEJT1CCJ5g8zHas+q7jZp1O6v8ASv2hotlqZ8tIS2066na6JzgmSI/iFVre1uXbZV54pvFWTDq9yWFOAFtUnbOOB2k+9crZ+Pb67ZTbs6dp6bNSlW7KA+lK2Ex2JGBzJ7VfTri7tL+lG68wm3H9IvpCEOJUBCYwU5/NPWeKlwuzburtNsbIrduwuUKDa0qSiNw5B4GP/VeIbLf+1K+9eieA9E1e1Rdtao0j4RxQKUOLJZKViFBI5KokSTH6151+z/7jP/ar/WmtdG3BGTlJiP8AzREgpHTvQT/v7Uyc7fp+tfQcRA7AHnmokEqTgAwnj51OPuaKFQ4k/L9aCJhSYGO1ERAxgjilR+VR7ZFOkZoGVlSp/wB/7zTpTABIJ46UEnBxnP8Av+dXtL0+61G7Rb2Vut95YhLaBk4qW6FdtvfEyD7da9I8C/h8jVmPi9YDzTLiDsQkZTnBJ/8AVb7wN+Hg0+4bvNRUly7QkHyVMhSG57E8qwM9K9DcLTFrNqltOz8qiJSk8ZjnNeXy+b5HSYsYt7a2s3NPZ2o2sAEJweNoM9+lecaRbqt2HtNtWQq7duUhv95ISRIkwDEJJk16OyA4wq4cbCFAbQsiFFM4VzicmKpacu3fNyNLU0JMFwAwo5EzMk4Oa4451rSpc+ba6dbI+LYQWlDzEJz5iQMhMwRPc/WtOzqbmoWZ1YpDpRDQEJCWyVCFzhMD24yTIrbX1tbfGN2lylVy+6IQkKK9gAgrUn3mPpmub1R65Rpvw9lZt/unTLiZCD+8KUyOiQJ5wOBPBuNGSyube8vzqAYPwrZ8pBbcDzj6wYUlAJMJJkkwAAJ5g1Y8TeK3dNS/at2hZ1JwBLHkkLWlOADIwMzjpI4mtNqR1F3Sri0sbplplLRNwlhpXmAEhRgASE+oTmOe1cqUao3rbYF+hp5SEhp23X6AkR1H5QBkzmukx2lrb+I7ZTLDTd5qds+7IaWy4+pZaJAlZKRtBmepOetbzRHWtN0C3stJQdQvH3lJSttJahWNgVOdo5ng1y9rb2mmXbGnajqqC95gdcKVb2mVAckHC1EYyf4q2qvHGoaHo4Ys21PILjifj3EkJeWSSQADyBjsIq5Y3qJKra/pzbuuPL1VSLRItgt9y8UbhazASopQIOSY+Q961jtp+0Hbm+0hpWpIYYV56nGVtbp5PpI3EdRIERjFV7nxGvWLNDWpXSiUqUXGjkOoIAASYmSROfTOecU+k3WlMaaprVUXCn07kptkLLZaBUn1L3YUrsADEE9gNyWRK1Nq/dMsKFkUMs3BSFLS6VrG1UgGPykmIxmBx16S3v8A/iHULtAevVq+HKXbu385QbRuMrWkHBjoJGYieK7bnhy81ctNotbW1ZsXAfQXELXHpWlKiCVbTmY4xWjJfbeLT18hTK0IabeYTuUsAiAmYJIMTOR9q1rY6u10Lwkt9htzXLw3Nx5gcUpQCwDASlSeZJyZNUfEOisOaw3b6deJXaWbe3zjehaiJMoExtIlQjiY5mtNqA0KwZW5YXdxd3ikJ3KWpKkNHhSZUJUYiFgY+k1LhV3q1g64EhpFnbpSllpBUhDRMAHBIUVGZwDB709dGz6vdIaaQuxYUbYpU2DcErcQ4QB6iDG4AekgcVsNQ1nWLdjRtRaN1b2yWAw08v0+cEk7jCZkCTBIzPWud0nVWdPuFLNv5qHQQ6wpKXELESnChyDOflVy51G0vls/tRq8aatmA0zbW7u8JUPdRJSmIJjqVREVbjz0m3W/8P63b6ja3Gs31strVXU28hlDoU1HpXEAD2MSPpVxXhewN0xdeEXbmfiTbH45A8tKgDO0kQSIjiuT0K/027YuTfPXtvdbVApt3w22GEpADaZPeMdQDHNa+01os2h0wuXTlu46CVsr9cSfyhQ5Iz3msemVqyx6l+J+qX9po9s3ZX7C1OBLDqEEAoWAM98x/OvEvOvP7T//AFNb5x95q4Nxp0XClgLDzyEpcRhQgjjdA5/SuQ81Pv8Ac/61rx+P1iezKOM8UQZPpEEp/nQEQBGf/dFOD9v512ZE5IIxzJqT6xAwAKnEH5xUmHPcET70D9fpRkHE+4ilJgHtxTIT6kjrigssoU6tKEpJWswhIEk+wFe9/hn4ROjacu7uN3xNylJEo2lAIBKck9R7Vxv4O+FmtSurjUrtv0W2wNQrhREz9uvQ17K8l9m22W3lhalRuWTABP8AOvH5/J/mOmOP0Fp+JaU2lexKgUuECFHEc9KxOhNnaNW9tb+aknahIEgDuontVa01NOpXLqLJZKbRwpcMbZWBgAdRRZfVseDi1qabSSteOTykD2rzNqOoLccaQ2otvreWAkJOwrUCM+yQORzitRrd4m009tTjq9MaYWS6y23tTJ6qOSQVHG3kfetem/ttHQ5q1yt9pNzceTbNAf8AKk5KYJiQTyeTxVVlKvG107c3V05b2mnH98lxRcSp0nICQBAjEjvXXHEXmdQfdsmk29t8O6rem9fdQWwtLYEQufSkqIGM5rkri51Rx9phVu5Z6W44HrjynklCkiE7gsyT9TntWPxL4jW1Z3ejMp2srKAz5LqykIBJyF5Gc4qhodhqnifeym7QjT7ceUpSk8gDdG3lXE5MYrthhrti1urnVbdWnkP6k4tt91wW62kBD6lBW1TjhEyAJgZOa7Lw3pFjfeAbdtaLf4l8KDdw8zvJVuISqFdIAxFeM6el9y+SzbI+KuF/u2kr2gEqG0E7sYnit94g15zT2m/D9q8tbWnuBCX0y2oRykEZ/NOauWFvETfCzfaBYaC6+vxReec62T5FvZmPMJ4O7gDHb51z+tPM3S1vIfddU64rybVSEkoSeZCSAM4ATPHAmsaXybpxnWru7U0YeLLTkl1wj0iTgGFcxVLUQ20+ly0SWmloC207iop+ZxJma6Y42ds7RVy4ENteXtWzJSoDaZmZIjme5P0q1aa6EpvTf2TGov3In4i5KitCh1BkHMfSta3cAW7jBAWpat5dI9YOcA9vUJ+QrA2QTMTHT6101wje6zq7Op2FpaWWlW9sq2Qpb7jDISV/Qfwgd/r0qiy5a2zCF3TKLp94lTaS+qGgDB3JBElRHfiruoqYdsnbDRbRPkMAvO3K1fvnIASR0hIOYFaElsLQVIKoPrSVRz2qSK3Xh/w5e668FafbG4b3htwbg2EKMwJOBAE/yrPc3Ok2jyNNudLZSLde1y8Qt1S1qGFY3ZBIiAfcVzts+tl7c0SgggpKVEFCpEEe471t2bNvVbG6v3tRUb5CwC04hR3piAd468cjgU1d8m22sdD0HUvIT+1m7N95YQWw4XyCRgBO1OZxO6B1mq+oahaM6Wq0d0C3aVb7mE3TZXId4O8KlJMAnHHvWi+LSzZuoYcdSXxD7ZSkoUBlOeefl7VYs3Tcti1v9QdtrRcrBSFLTvE5UmfmJ96et7NmsP2Y27buail15ClFT7bLuwA/wp3bZTmSecHEV2134MtH2jqXhTUrV0JSlRtXHQpbW6f4iIgHgnNcDa3Fs4ENXoi2S4panLdsBxXpjryJA+5pNz1uW7hh7d6iUq4Jg9QcdJ61nLG3pZZ9Wtd0DU9B1Jy1v2Qm5QN4KDvEEEzI9prn9v8AeH3Fd/rX4la/qtswyHhalhsIU6zhThiFT7EdK4n4+7/tC6uNuuU4f//Z"/>
          <p:cNvSpPr>
            <a:spLocks noChangeAspect="1" noChangeArrowheads="1"/>
          </p:cNvSpPr>
          <p:nvPr/>
        </p:nvSpPr>
        <p:spPr bwMode="auto">
          <a:xfrm>
            <a:off x="155575" y="-555625"/>
            <a:ext cx="1714500" cy="1171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8680" name="Picture 8" descr="http://www.wereyouwondering.com/wp-content/uploads/2008/05/spe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838200"/>
            <a:ext cx="3810000" cy="2609851"/>
          </a:xfrm>
          <a:prstGeom prst="rect">
            <a:avLst/>
          </a:prstGeom>
          <a:noFill/>
        </p:spPr>
      </p:pic>
      <p:pic>
        <p:nvPicPr>
          <p:cNvPr id="28682" name="Picture 10" descr="http://www.cbs.dtu.dk/staff/dave/roanoke/hamcili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590800"/>
            <a:ext cx="3505200" cy="3377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Structures only found in Plant Cells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86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7. Cell wall</a:t>
            </a:r>
          </a:p>
          <a:p>
            <a:pPr>
              <a:buFontTx/>
              <a:buChar char="-"/>
            </a:pPr>
            <a:r>
              <a:rPr lang="en-US" dirty="0" smtClean="0"/>
              <a:t>Protects and supports plant cell</a:t>
            </a:r>
          </a:p>
          <a:p>
            <a:pPr>
              <a:buFontTx/>
              <a:buChar char="-"/>
            </a:pPr>
            <a:r>
              <a:rPr lang="en-US" dirty="0" smtClean="0"/>
              <a:t>Gases, water and some minerals can pass through</a:t>
            </a:r>
            <a:endParaRPr lang="en-US" dirty="0"/>
          </a:p>
        </p:txBody>
      </p:sp>
      <p:pic>
        <p:nvPicPr>
          <p:cNvPr id="29698" name="Picture 2" descr="http://botany.thismia.com/__oneclick_uploads/2010/02/plant_cell_plasmolys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3581400"/>
            <a:ext cx="2895599" cy="2895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43600" y="3886200"/>
            <a:ext cx="1066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Cell wall</a:t>
            </a:r>
            <a:endParaRPr lang="en-US" dirty="0"/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>
          <a:xfrm rot="10800000" flipV="1">
            <a:off x="4419600" y="4076700"/>
            <a:ext cx="1524000" cy="495300"/>
          </a:xfrm>
          <a:prstGeom prst="straightConnector1">
            <a:avLst/>
          </a:prstGeom>
          <a:ln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700" name="Picture 4" descr="http://www.biology4kids.com/files/art/cell_wall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19600"/>
            <a:ext cx="1323975" cy="1590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similarities and differences between plant and animal cells</a:t>
            </a:r>
          </a:p>
          <a:p>
            <a:r>
              <a:rPr lang="en-US" dirty="0" smtClean="0"/>
              <a:t>What are the important parts of plant and animal cells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8. chloroplasts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r>
              <a:rPr lang="en-US" dirty="0" smtClean="0"/>
              <a:t>Food factories for the plant cell</a:t>
            </a:r>
          </a:p>
          <a:p>
            <a:r>
              <a:rPr lang="en-US" dirty="0" smtClean="0"/>
              <a:t>Contain chlorophyll for photosynthesis</a:t>
            </a:r>
            <a:endParaRPr lang="en-US" dirty="0"/>
          </a:p>
        </p:txBody>
      </p:sp>
      <p:pic>
        <p:nvPicPr>
          <p:cNvPr id="30722" name="Picture 2" descr="http://creationwiki.org/pool/images/d/de/Chloropla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0"/>
            <a:ext cx="3352800" cy="2181226"/>
          </a:xfrm>
          <a:prstGeom prst="rect">
            <a:avLst/>
          </a:prstGeom>
          <a:noFill/>
        </p:spPr>
      </p:pic>
      <p:pic>
        <p:nvPicPr>
          <p:cNvPr id="30726" name="Picture 6" descr="http://blog.adonline.id.au/uploads/Elysia_chlorotica_Chloroplas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048000"/>
            <a:ext cx="3886200" cy="336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 Nye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http://www.youtube.com/watch?v=y8gZCTjAbVs&amp;feature=related</a:t>
            </a:r>
            <a:endParaRPr lang="en-US" dirty="0" smtClean="0"/>
          </a:p>
          <a:p>
            <a:pPr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lant and Animal Cell Diagra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685800"/>
            <a:ext cx="7647309" cy="533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nrc-cnrc.gc.ca/images/education/biology/pl_tomato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"/>
            <a:ext cx="4191000" cy="5713052"/>
          </a:xfrm>
          <a:prstGeom prst="rect">
            <a:avLst/>
          </a:prstGeom>
          <a:noFill/>
        </p:spPr>
      </p:pic>
      <p:pic>
        <p:nvPicPr>
          <p:cNvPr id="16388" name="Picture 4" descr="http://i.ehow.com/images/a05/ih/3h/microscope-experiments-4.1-120X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200400"/>
            <a:ext cx="3048000" cy="304800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562600" y="609600"/>
            <a:ext cx="320040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dirty="0"/>
              <a:t>P</a:t>
            </a:r>
            <a:r>
              <a:rPr lang="en-US" sz="3600" dirty="0" smtClean="0"/>
              <a:t>lant Cells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www.edu.pe.ca/gray/class_pages/rcfleming/cells/animal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2823425"/>
            <a:ext cx="3962400" cy="4034575"/>
          </a:xfrm>
          <a:prstGeom prst="rect">
            <a:avLst/>
          </a:prstGeom>
          <a:noFill/>
        </p:spPr>
      </p:pic>
      <p:pic>
        <p:nvPicPr>
          <p:cNvPr id="17410" name="Picture 2" descr="http://www.fi.edu/learn/heart/blood/images/large_white-cel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715000" cy="4562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096000" y="609600"/>
            <a:ext cx="2438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Animal Cells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63762"/>
          </a:xfrm>
        </p:spPr>
        <p:txBody>
          <a:bodyPr/>
          <a:lstStyle/>
          <a:p>
            <a:r>
              <a:rPr lang="en-US" dirty="0" smtClean="0"/>
              <a:t>Cell Structures </a:t>
            </a:r>
            <a:br>
              <a:rPr lang="en-US" dirty="0" smtClean="0"/>
            </a:br>
            <a:r>
              <a:rPr lang="en-US" dirty="0" smtClean="0"/>
              <a:t>found in </a:t>
            </a:r>
            <a:r>
              <a:rPr lang="en-US" u="sng" dirty="0" smtClean="0"/>
              <a:t>both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plant and animal cells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</p:spPr>
        <p:txBody>
          <a:bodyPr/>
          <a:lstStyle/>
          <a:p>
            <a:r>
              <a:rPr lang="en-US" dirty="0" smtClean="0"/>
              <a:t>Cell structures are called </a:t>
            </a:r>
            <a:r>
              <a:rPr lang="en-US" b="1" u="sng" dirty="0" smtClean="0"/>
              <a:t>organ</a:t>
            </a:r>
            <a:r>
              <a:rPr lang="en-US" u="sng" dirty="0" smtClean="0"/>
              <a:t>elles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04800"/>
            <a:ext cx="9144000" cy="2819400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en-US" b="1" dirty="0" smtClean="0"/>
              <a:t>1. Nucleus</a:t>
            </a:r>
            <a:r>
              <a:rPr lang="en-US" dirty="0" smtClean="0"/>
              <a:t>: </a:t>
            </a:r>
          </a:p>
          <a:p>
            <a:pPr marL="514350" indent="-514350"/>
            <a:r>
              <a:rPr lang="en-US" dirty="0" smtClean="0"/>
              <a:t>control centre (brain), controls all activities in the cell</a:t>
            </a:r>
          </a:p>
          <a:p>
            <a:pPr marL="514350" indent="-514350"/>
            <a:r>
              <a:rPr lang="en-US" u="sng" dirty="0" smtClean="0"/>
              <a:t>Eukaryotic cells</a:t>
            </a:r>
            <a:r>
              <a:rPr lang="en-US" dirty="0" smtClean="0"/>
              <a:t>: nucleus with a nuclear membrane (plant and animal)</a:t>
            </a:r>
          </a:p>
          <a:p>
            <a:pPr marL="514350" indent="-514350"/>
            <a:r>
              <a:rPr lang="en-US" u="sng" dirty="0" smtClean="0"/>
              <a:t>Prokaryotic cells</a:t>
            </a:r>
            <a:r>
              <a:rPr lang="en-US" dirty="0" smtClean="0"/>
              <a:t>: no nuclear membrane (bacteria, viruses)</a:t>
            </a:r>
          </a:p>
          <a:p>
            <a:pPr marL="514350" indent="-514350"/>
            <a:endParaRPr lang="en-US" dirty="0" smtClean="0"/>
          </a:p>
          <a:p>
            <a:pPr marL="514350" indent="-514350"/>
            <a:endParaRPr lang="en-US" dirty="0"/>
          </a:p>
        </p:txBody>
      </p:sp>
      <p:pic>
        <p:nvPicPr>
          <p:cNvPr id="18434" name="Picture 2" descr="http://imcurious.wikispaces.com/file/view/nucleus.png/53036912/nucle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3886200"/>
            <a:ext cx="4191000" cy="2254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age.wistatutor.com/content/cell-unit-life/prokaryotic-and-eukaryotic-cell-structures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762000"/>
            <a:ext cx="7924800" cy="52772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3276600" cy="3030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438400"/>
            <a:ext cx="3733800" cy="383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243</Words>
  <Application>Microsoft Office PowerPoint</Application>
  <PresentationFormat>On-screen Show (4:3)</PresentationFormat>
  <Paragraphs>45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1.3</vt:lpstr>
      <vt:lpstr>Big Idea</vt:lpstr>
      <vt:lpstr>Slide 3</vt:lpstr>
      <vt:lpstr>Slide 4</vt:lpstr>
      <vt:lpstr>Slide 5</vt:lpstr>
      <vt:lpstr>Cell Structures  found in both  plant and animal cells</vt:lpstr>
      <vt:lpstr>Slide 7</vt:lpstr>
      <vt:lpstr>Slide 8</vt:lpstr>
      <vt:lpstr>Slide 9</vt:lpstr>
      <vt:lpstr>2. chromosomes</vt:lpstr>
      <vt:lpstr>Slide 11</vt:lpstr>
      <vt:lpstr>Slide 12</vt:lpstr>
      <vt:lpstr>3. Cell (or plasma) membrane</vt:lpstr>
      <vt:lpstr>Slide 14</vt:lpstr>
      <vt:lpstr>4. Cytoplasm</vt:lpstr>
      <vt:lpstr>5. Vacuole</vt:lpstr>
      <vt:lpstr>Structures only found in Animal cells</vt:lpstr>
      <vt:lpstr>Slide 18</vt:lpstr>
      <vt:lpstr>Structures only found in Plant Cells</vt:lpstr>
      <vt:lpstr>8. chloroplasts</vt:lpstr>
      <vt:lpstr>Video’s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cmullin</dc:creator>
  <cp:lastModifiedBy>cmullin</cp:lastModifiedBy>
  <cp:revision>37</cp:revision>
  <dcterms:created xsi:type="dcterms:W3CDTF">2010-09-15T17:08:14Z</dcterms:created>
  <dcterms:modified xsi:type="dcterms:W3CDTF">2010-09-27T21:15:02Z</dcterms:modified>
</cp:coreProperties>
</file>