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8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AE335-7A5F-4EF4-A7D1-F922DE8F1956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60C39D-72CD-4964-A6E9-F39E08AF2D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D72A0-12E6-419D-9B66-9A5ACE5C9394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2A6126-9681-4069-90D2-A274F966E70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A6126-9681-4069-90D2-A274F966E70D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1143-29FD-4B13-B956-53B8F10AC4A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6F49-EE1B-4C85-A3D1-BA3AFCF01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1143-29FD-4B13-B956-53B8F10AC4A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6F49-EE1B-4C85-A3D1-BA3AFCF01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1143-29FD-4B13-B956-53B8F10AC4A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6F49-EE1B-4C85-A3D1-BA3AFCF01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1143-29FD-4B13-B956-53B8F10AC4A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6F49-EE1B-4C85-A3D1-BA3AFCF01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1143-29FD-4B13-B956-53B8F10AC4A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6F49-EE1B-4C85-A3D1-BA3AFCF01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1143-29FD-4B13-B956-53B8F10AC4A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6F49-EE1B-4C85-A3D1-BA3AFCF01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1143-29FD-4B13-B956-53B8F10AC4A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6F49-EE1B-4C85-A3D1-BA3AFCF01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1143-29FD-4B13-B956-53B8F10AC4A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6F49-EE1B-4C85-A3D1-BA3AFCF01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1143-29FD-4B13-B956-53B8F10AC4A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6F49-EE1B-4C85-A3D1-BA3AFCF01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1143-29FD-4B13-B956-53B8F10AC4A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6F49-EE1B-4C85-A3D1-BA3AFCF01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F1143-29FD-4B13-B956-53B8F10AC4A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B6F49-EE1B-4C85-A3D1-BA3AFCF01F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F1143-29FD-4B13-B956-53B8F10AC4A5}" type="datetimeFigureOut">
              <a:rPr lang="en-US" smtClean="0"/>
              <a:t>4/18/2011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B6F49-EE1B-4C85-A3D1-BA3AFCF01F3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baseline="0" dirty="0" smtClean="0">
                <a:solidFill>
                  <a:srgbClr val="000000"/>
                </a:solidFill>
                <a:latin typeface="Times New Roman"/>
              </a:rPr>
              <a:t>IV.4 - The </a:t>
            </a:r>
            <a:r>
              <a:rPr lang="en-US" b="1" u="sng" baseline="0" dirty="0" err="1" smtClean="0">
                <a:solidFill>
                  <a:srgbClr val="000000"/>
                </a:solidFill>
                <a:latin typeface="Times New Roman"/>
              </a:rPr>
              <a:t>Bronsted</a:t>
            </a:r>
            <a:r>
              <a:rPr lang="en-US" b="1" u="sng" baseline="0" dirty="0" smtClean="0">
                <a:solidFill>
                  <a:srgbClr val="000000"/>
                </a:solidFill>
                <a:latin typeface="Times New Roman"/>
              </a:rPr>
              <a:t>-Lowry Theory of Acids and Bases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SWB pages 117-119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baseline="0" dirty="0" smtClean="0">
                <a:solidFill>
                  <a:srgbClr val="000000"/>
                </a:solidFill>
                <a:latin typeface="Times New Roman"/>
              </a:rPr>
              <a:t>Conclusion: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In some circumstances a substance may act as a </a:t>
            </a:r>
            <a:r>
              <a:rPr lang="en-US" baseline="0" dirty="0" err="1" smtClean="0">
                <a:solidFill>
                  <a:srgbClr val="000000"/>
                </a:solidFill>
                <a:latin typeface="Times New Roman"/>
              </a:rPr>
              <a:t>Bronsted</a:t>
            </a: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-Lowry acid, whereas in other circumstances the same substance may act as a </a:t>
            </a:r>
            <a:r>
              <a:rPr lang="en-US" baseline="0" dirty="0" err="1" smtClean="0">
                <a:solidFill>
                  <a:srgbClr val="000000"/>
                </a:solidFill>
                <a:latin typeface="Times New Roman"/>
              </a:rPr>
              <a:t>Bronsted</a:t>
            </a: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-Lowry base. Water acts as a </a:t>
            </a:r>
            <a:r>
              <a:rPr lang="en-US" baseline="0" dirty="0" err="1" smtClean="0">
                <a:solidFill>
                  <a:srgbClr val="000000"/>
                </a:solidFill>
                <a:latin typeface="Times New Roman"/>
              </a:rPr>
              <a:t>Bronsted</a:t>
            </a: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-Lowry base when it is forced to react with an acid, but will act as an acid when forced to react with a base. </a:t>
            </a:r>
          </a:p>
          <a:p>
            <a:pPr>
              <a:buNone/>
            </a:pPr>
            <a:endParaRPr lang="en-US" baseline="0" dirty="0" smtClean="0">
              <a:solidFill>
                <a:srgbClr val="000000"/>
              </a:solidFill>
              <a:latin typeface="Times New Roman"/>
            </a:endParaRPr>
          </a:p>
          <a:p>
            <a:pPr marR="0" algn="ctr"/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Such a substance is said to be </a:t>
            </a:r>
            <a:r>
              <a:rPr lang="en-US" b="1" baseline="0" dirty="0" err="1" smtClean="0">
                <a:solidFill>
                  <a:srgbClr val="000000"/>
                </a:solidFill>
                <a:latin typeface="Times New Roman"/>
              </a:rPr>
              <a:t>amphoteric</a:t>
            </a:r>
            <a:r>
              <a:rPr lang="en-US" b="1" baseline="0" dirty="0" smtClean="0">
                <a:solidFill>
                  <a:srgbClr val="000000"/>
                </a:solidFill>
                <a:latin typeface="Times New Roman"/>
              </a:rPr>
              <a:t> or </a:t>
            </a:r>
            <a:r>
              <a:rPr lang="en-US" b="1" baseline="0" dirty="0" err="1" smtClean="0">
                <a:solidFill>
                  <a:srgbClr val="000000"/>
                </a:solidFill>
                <a:latin typeface="Times New Roman"/>
              </a:rPr>
              <a:t>amphiprotic</a:t>
            </a:r>
            <a:r>
              <a:rPr lang="en-US" b="1" baseline="0" dirty="0" smtClean="0">
                <a:solidFill>
                  <a:srgbClr val="000000"/>
                </a:solidFill>
                <a:latin typeface="Times New Roman"/>
              </a:rPr>
              <a:t>.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305800" cy="4602162"/>
          </a:xfrm>
        </p:spPr>
        <p:txBody>
          <a:bodyPr>
            <a:normAutofit/>
          </a:bodyPr>
          <a:lstStyle/>
          <a:p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An </a:t>
            </a:r>
            <a:r>
              <a:rPr lang="en-US" b="1" baseline="0" dirty="0" err="1" smtClean="0">
                <a:solidFill>
                  <a:srgbClr val="000000"/>
                </a:solidFill>
                <a:latin typeface="Times New Roman"/>
              </a:rPr>
              <a:t>amphoteric</a:t>
            </a:r>
            <a:r>
              <a:rPr lang="en-US" b="1" baseline="0" dirty="0" smtClean="0">
                <a:solidFill>
                  <a:srgbClr val="000000"/>
                </a:solidFill>
                <a:latin typeface="Times New Roman"/>
              </a:rPr>
              <a:t> (</a:t>
            </a:r>
            <a:r>
              <a:rPr lang="en-US" b="1" baseline="0" dirty="0" err="1" smtClean="0">
                <a:solidFill>
                  <a:srgbClr val="000000"/>
                </a:solidFill>
                <a:latin typeface="Times New Roman"/>
              </a:rPr>
              <a:t>amphiprotic</a:t>
            </a:r>
            <a:r>
              <a:rPr lang="en-US" b="1" baseline="0" dirty="0" smtClean="0">
                <a:solidFill>
                  <a:srgbClr val="000000"/>
                </a:solidFill>
                <a:latin typeface="Times New Roman"/>
              </a:rPr>
              <a:t>) substance is a substance which can act as either an acid or a base. Some </a:t>
            </a:r>
            <a:r>
              <a:rPr lang="en-US" b="1" baseline="0" dirty="0" err="1" smtClean="0">
                <a:solidFill>
                  <a:srgbClr val="000000"/>
                </a:solidFill>
                <a:latin typeface="Times New Roman"/>
              </a:rPr>
              <a:t>amphiprotic</a:t>
            </a:r>
            <a:r>
              <a:rPr lang="en-US" b="1" baseline="0" dirty="0" smtClean="0">
                <a:solidFill>
                  <a:srgbClr val="000000"/>
                </a:solidFill>
                <a:latin typeface="Times New Roman"/>
              </a:rPr>
              <a:t> substances are H2O, H2PO4-, HS-, HCO3-.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Examples: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105526"/>
            <a:ext cx="8560592" cy="2883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If a substance: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aseline="0" dirty="0" smtClean="0">
              <a:solidFill>
                <a:srgbClr val="000000"/>
              </a:solidFill>
              <a:latin typeface="Times New Roman"/>
            </a:endParaRPr>
          </a:p>
          <a:p>
            <a:pPr>
              <a:buNone/>
            </a:pP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a) possesses a </a:t>
            </a:r>
            <a:r>
              <a:rPr lang="en-US" b="1" baseline="0" dirty="0" smtClean="0">
                <a:solidFill>
                  <a:srgbClr val="000000"/>
                </a:solidFill>
                <a:latin typeface="Times New Roman"/>
              </a:rPr>
              <a:t>NEGATIVE CHARGE, and </a:t>
            </a:r>
          </a:p>
          <a:p>
            <a:endParaRPr lang="en-US" baseline="0" dirty="0" smtClean="0">
              <a:solidFill>
                <a:srgbClr val="000000"/>
              </a:solidFill>
              <a:latin typeface="Times New Roman"/>
            </a:endParaRPr>
          </a:p>
          <a:p>
            <a:pPr>
              <a:buNone/>
            </a:pP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b) still has an easily removable </a:t>
            </a:r>
            <a:r>
              <a:rPr lang="en-US" b="1" baseline="0" dirty="0" smtClean="0">
                <a:solidFill>
                  <a:srgbClr val="000000"/>
                </a:solidFill>
                <a:latin typeface="Times New Roman"/>
              </a:rPr>
              <a:t>HYDROGEN, then the substance will be AMPHIPROTIC.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US" baseline="0" dirty="0" smtClean="0">
                <a:solidFill>
                  <a:srgbClr val="000000"/>
                </a:solidFill>
                <a:latin typeface="Times New Roman"/>
              </a:rPr>
            </a:b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Comparing </a:t>
            </a:r>
            <a:r>
              <a:rPr lang="en-US" baseline="0" dirty="0" err="1" smtClean="0">
                <a:solidFill>
                  <a:srgbClr val="000000"/>
                </a:solidFill>
                <a:latin typeface="Times New Roman"/>
              </a:rPr>
              <a:t>Bronsted</a:t>
            </a: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-Lowry and Arrhenius Reactions </a:t>
            </a:r>
            <a:br>
              <a:rPr lang="en-US" baseline="0" dirty="0" smtClean="0">
                <a:solidFill>
                  <a:srgbClr val="000000"/>
                </a:solidFill>
                <a:latin typeface="Times New Roman"/>
              </a:rPr>
            </a:b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" y="1981200"/>
            <a:ext cx="908304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baseline="0" dirty="0" smtClean="0">
                <a:solidFill>
                  <a:srgbClr val="000000"/>
                </a:solidFill>
                <a:latin typeface="Times New Roman"/>
              </a:rPr>
              <a:t>In every case of a </a:t>
            </a:r>
            <a:r>
              <a:rPr lang="en-US" b="1" i="1" baseline="0" dirty="0" err="1" smtClean="0">
                <a:solidFill>
                  <a:srgbClr val="000000"/>
                </a:solidFill>
                <a:latin typeface="Times New Roman"/>
              </a:rPr>
              <a:t>Bronsted</a:t>
            </a:r>
            <a:r>
              <a:rPr lang="en-US" b="1" i="1" baseline="0" dirty="0" smtClean="0">
                <a:solidFill>
                  <a:srgbClr val="000000"/>
                </a:solidFill>
                <a:latin typeface="Times New Roman"/>
              </a:rPr>
              <a:t>-Lowry reaction we will have an acid and a base on both sides of the equation. 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US" baseline="0" dirty="0" smtClean="0">
                <a:solidFill>
                  <a:srgbClr val="000000"/>
                </a:solidFill>
                <a:latin typeface="Times New Roman"/>
              </a:rPr>
            </a:b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Identifying ACIDS and BASES in </a:t>
            </a:r>
            <a:r>
              <a:rPr lang="en-US" baseline="0" dirty="0" err="1" smtClean="0">
                <a:solidFill>
                  <a:srgbClr val="000000"/>
                </a:solidFill>
                <a:latin typeface="Times New Roman"/>
              </a:rPr>
              <a:t>Bronsted</a:t>
            </a: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-Lowry Reactions. </a:t>
            </a:r>
            <a:br>
              <a:rPr lang="en-US" baseline="0" dirty="0" smtClean="0">
                <a:solidFill>
                  <a:srgbClr val="000000"/>
                </a:solidFill>
                <a:latin typeface="Times New Roman"/>
              </a:rPr>
            </a:b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634" y="1600200"/>
            <a:ext cx="9084366" cy="785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2456795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Determine the identity of one species on the reactant side, by seeing whether it gains or loses a proton</a:t>
            </a:r>
            <a:r>
              <a:rPr lang="en-US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dirty="0"/>
              <a:t>For example, CH3COOH here is acting as an acid since it is losing a proton</a:t>
            </a:r>
            <a:r>
              <a:rPr lang="en-US" sz="2800" dirty="0" smtClean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endParaRPr lang="en-US" sz="2800" dirty="0"/>
          </a:p>
          <a:p>
            <a:pPr>
              <a:buFont typeface="Arial" pitchFamily="34" charset="0"/>
              <a:buChar char="•"/>
            </a:pPr>
            <a:r>
              <a:rPr lang="en-US" sz="2800" dirty="0"/>
              <a:t>You can automatically determine the identity of the “similar species” on the product side. </a:t>
            </a:r>
            <a:r>
              <a:rPr lang="en-US" sz="2800" b="1" u="sng" dirty="0"/>
              <a:t>It will be the opposite </a:t>
            </a:r>
            <a:r>
              <a:rPr lang="en-US" sz="2800" dirty="0"/>
              <a:t>(for example, BASE) of the species you first identify (for example, ACID).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914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6800"/>
            <a:ext cx="917495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143000"/>
            <a:ext cx="7014531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US" baseline="0" dirty="0" smtClean="0">
                <a:solidFill>
                  <a:srgbClr val="000000"/>
                </a:solidFill>
                <a:latin typeface="Times New Roman"/>
              </a:rPr>
            </a:b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The </a:t>
            </a:r>
            <a:r>
              <a:rPr lang="en-US" baseline="0" dirty="0" err="1" smtClean="0">
                <a:solidFill>
                  <a:srgbClr val="000000"/>
                </a:solidFill>
                <a:latin typeface="Times New Roman"/>
              </a:rPr>
              <a:t>Bronsted</a:t>
            </a: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-Lowry theory… </a:t>
            </a:r>
            <a:br>
              <a:rPr lang="en-US" baseline="0" dirty="0" smtClean="0">
                <a:solidFill>
                  <a:srgbClr val="000000"/>
                </a:solidFill>
                <a:latin typeface="Times New Roman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More general than the Arrhenius theory </a:t>
            </a:r>
          </a:p>
          <a:p>
            <a:endParaRPr lang="en-US" baseline="0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Incorporates all of the Arrhenius theory into a more general scheme </a:t>
            </a:r>
          </a:p>
          <a:p>
            <a:endParaRPr lang="en-US" baseline="0" dirty="0" smtClean="0">
              <a:solidFill>
                <a:srgbClr val="000000"/>
              </a:solidFill>
              <a:latin typeface="Times New Roman"/>
            </a:endParaRPr>
          </a:p>
          <a:p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Allows for the effect of equilibrium reactions and </a:t>
            </a:r>
            <a:r>
              <a:rPr lang="en-US" b="1" baseline="0" dirty="0" smtClean="0">
                <a:solidFill>
                  <a:srgbClr val="FF0000"/>
                </a:solidFill>
                <a:latin typeface="Times New Roman"/>
              </a:rPr>
              <a:t>permits us to extend our ideas of acids and bases to a wider range of species. </a:t>
            </a:r>
          </a:p>
          <a:p>
            <a:endParaRPr lang="en-US" baseline="0" dirty="0" smtClean="0">
              <a:solidFill>
                <a:srgbClr val="000000"/>
              </a:solidFill>
              <a:latin typeface="Times New Roman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143000"/>
            <a:ext cx="7014531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triped Right Arrow 2"/>
          <p:cNvSpPr/>
          <p:nvPr/>
        </p:nvSpPr>
        <p:spPr>
          <a:xfrm>
            <a:off x="914400" y="1905000"/>
            <a:ext cx="609600" cy="3048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990600"/>
            <a:ext cx="753618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990600"/>
            <a:ext cx="753618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triped Right Arrow 2"/>
          <p:cNvSpPr/>
          <p:nvPr/>
        </p:nvSpPr>
        <p:spPr>
          <a:xfrm>
            <a:off x="914400" y="3810000"/>
            <a:ext cx="609600" cy="3048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273" y="838200"/>
            <a:ext cx="8308323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1650" y="1990725"/>
            <a:ext cx="56007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599" y="990600"/>
            <a:ext cx="726978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Striped Right Arrow 2"/>
          <p:cNvSpPr/>
          <p:nvPr/>
        </p:nvSpPr>
        <p:spPr>
          <a:xfrm>
            <a:off x="838200" y="3810000"/>
            <a:ext cx="609600" cy="3048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505200" y="20574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91400" y="1981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0" y="2362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20574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48400" y="1981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0"/>
            <a:ext cx="8305800" cy="2011362"/>
          </a:xfrm>
        </p:spPr>
        <p:txBody>
          <a:bodyPr>
            <a:normAutofit/>
          </a:bodyPr>
          <a:lstStyle/>
          <a:p>
            <a:r>
              <a:rPr lang="en-US" b="1" baseline="0" dirty="0" smtClean="0">
                <a:solidFill>
                  <a:srgbClr val="000000"/>
                </a:solidFill>
                <a:latin typeface="Times New Roman"/>
              </a:rPr>
              <a:t>***Do </a:t>
            </a:r>
            <a:r>
              <a:rPr lang="en-US" b="1" baseline="0" dirty="0" err="1" smtClean="0">
                <a:solidFill>
                  <a:srgbClr val="000000"/>
                </a:solidFill>
                <a:latin typeface="Times New Roman"/>
              </a:rPr>
              <a:t>Hebden</a:t>
            </a:r>
            <a:r>
              <a:rPr lang="en-US" b="1" baseline="0" dirty="0" smtClean="0">
                <a:solidFill>
                  <a:srgbClr val="000000"/>
                </a:solidFill>
                <a:latin typeface="Times New Roman"/>
              </a:rPr>
              <a:t> Questions #11 - 14, pgs 117 - 119***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crescentok.com/staff/jaskew/isr/tigerchem/acids/bronst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371600"/>
            <a:ext cx="7086600" cy="42873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US" baseline="0" dirty="0" smtClean="0">
                <a:solidFill>
                  <a:srgbClr val="000000"/>
                </a:solidFill>
                <a:latin typeface="Times New Roman"/>
              </a:rPr>
            </a:b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According to the </a:t>
            </a:r>
            <a:r>
              <a:rPr lang="en-US" baseline="0" dirty="0" err="1" smtClean="0">
                <a:solidFill>
                  <a:srgbClr val="000000"/>
                </a:solidFill>
                <a:latin typeface="Times New Roman"/>
              </a:rPr>
              <a:t>Bronsted</a:t>
            </a: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-Lowry theory: </a:t>
            </a:r>
            <a:br>
              <a:rPr lang="en-US" baseline="0" dirty="0" smtClean="0">
                <a:solidFill>
                  <a:srgbClr val="000000"/>
                </a:solidFill>
                <a:latin typeface="Times New Roman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An </a:t>
            </a:r>
            <a:r>
              <a:rPr lang="en-US" b="1" baseline="0" dirty="0" smtClean="0">
                <a:solidFill>
                  <a:srgbClr val="000000"/>
                </a:solidFill>
                <a:latin typeface="Times New Roman"/>
              </a:rPr>
              <a:t>ACID is a substance which DONATES A PROTON. </a:t>
            </a:r>
          </a:p>
          <a:p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A </a:t>
            </a:r>
            <a:r>
              <a:rPr lang="en-US" b="1" baseline="0" dirty="0" smtClean="0">
                <a:solidFill>
                  <a:srgbClr val="000000"/>
                </a:solidFill>
                <a:latin typeface="Times New Roman"/>
              </a:rPr>
              <a:t>BASE is a substance which ACCEPTS A PROTON.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95400"/>
            <a:ext cx="8305800" cy="4221162"/>
          </a:xfrm>
        </p:spPr>
        <p:txBody>
          <a:bodyPr>
            <a:normAutofit/>
          </a:bodyPr>
          <a:lstStyle/>
          <a:p>
            <a:r>
              <a:rPr lang="en-US" b="1" i="1" baseline="0" dirty="0" smtClean="0">
                <a:solidFill>
                  <a:srgbClr val="000000"/>
                </a:solidFill>
                <a:latin typeface="Times New Roman"/>
              </a:rPr>
              <a:t>An ACID is a PROTON DONER (gives away an H+) </a:t>
            </a:r>
            <a:br>
              <a:rPr lang="en-US" b="1" i="1" baseline="0" dirty="0" smtClean="0">
                <a:solidFill>
                  <a:srgbClr val="000000"/>
                </a:solidFill>
                <a:latin typeface="Times New Roman"/>
              </a:rPr>
            </a:br>
            <a:r>
              <a:rPr lang="en-US" b="1" i="1" baseline="0" dirty="0" smtClean="0">
                <a:solidFill>
                  <a:srgbClr val="000000"/>
                </a:solidFill>
                <a:latin typeface="Times New Roman"/>
              </a:rPr>
              <a:t>and </a:t>
            </a:r>
            <a:br>
              <a:rPr lang="en-US" b="1" i="1" baseline="0" dirty="0" smtClean="0">
                <a:solidFill>
                  <a:srgbClr val="000000"/>
                </a:solidFill>
                <a:latin typeface="Times New Roman"/>
              </a:rPr>
            </a:br>
            <a:r>
              <a:rPr lang="en-US" b="1" i="1" baseline="0" dirty="0" smtClean="0">
                <a:solidFill>
                  <a:srgbClr val="000000"/>
                </a:solidFill>
                <a:latin typeface="Times New Roman"/>
              </a:rPr>
              <a:t>A BASE is a PROTON ACCEPTOR (gets an H+)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/>
            </a:r>
            <a:br>
              <a:rPr lang="en-US" baseline="0" dirty="0" smtClean="0">
                <a:solidFill>
                  <a:srgbClr val="000000"/>
                </a:solidFill>
                <a:latin typeface="Times New Roman"/>
              </a:rPr>
            </a:b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Here are 2 typical </a:t>
            </a:r>
            <a:r>
              <a:rPr lang="en-US" baseline="0" dirty="0" err="1" smtClean="0">
                <a:solidFill>
                  <a:srgbClr val="000000"/>
                </a:solidFill>
                <a:latin typeface="Times New Roman"/>
              </a:rPr>
              <a:t>Bronsted</a:t>
            </a: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-Lowry acid-base reactions equations: </a:t>
            </a:r>
            <a:br>
              <a:rPr lang="en-US" baseline="0" dirty="0" smtClean="0">
                <a:solidFill>
                  <a:srgbClr val="000000"/>
                </a:solidFill>
                <a:latin typeface="Times New Roman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85000" lnSpcReduction="20000"/>
          </a:bodyPr>
          <a:lstStyle/>
          <a:p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Examples: </a:t>
            </a:r>
          </a:p>
          <a:p>
            <a:pPr algn="ctr">
              <a:buNone/>
            </a:pP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NH</a:t>
            </a:r>
            <a:r>
              <a:rPr lang="en-US" baseline="-25000" dirty="0" smtClean="0">
                <a:solidFill>
                  <a:srgbClr val="000000"/>
                </a:solidFill>
                <a:latin typeface="Times New Roman"/>
              </a:rPr>
              <a:t>3</a:t>
            </a: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 + H</a:t>
            </a:r>
            <a:r>
              <a:rPr lang="en-US" baseline="-25000" dirty="0" smtClean="0">
                <a:solidFill>
                  <a:srgbClr val="000000"/>
                </a:solidFill>
                <a:latin typeface="Times New Roman"/>
              </a:rPr>
              <a:t>2</a:t>
            </a: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O</a:t>
            </a:r>
            <a:r>
              <a:rPr lang="en-US" baseline="0" dirty="0" smtClean="0">
                <a:solidFill>
                  <a:srgbClr val="000000"/>
                </a:solidFill>
                <a:latin typeface="Times New Roman"/>
                <a:sym typeface="Wingdings" pitchFamily="2" charset="2"/>
              </a:rPr>
              <a:t></a:t>
            </a: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 NH</a:t>
            </a:r>
            <a:r>
              <a:rPr lang="en-US" baseline="-25000" dirty="0" smtClean="0">
                <a:solidFill>
                  <a:srgbClr val="000000"/>
                </a:solidFill>
                <a:latin typeface="Times New Roman"/>
              </a:rPr>
              <a:t>4</a:t>
            </a:r>
            <a:r>
              <a:rPr lang="en-US" baseline="30000" dirty="0" smtClean="0">
                <a:solidFill>
                  <a:srgbClr val="000000"/>
                </a:solidFill>
                <a:latin typeface="Times New Roman"/>
              </a:rPr>
              <a:t>+</a:t>
            </a: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 + OH</a:t>
            </a:r>
            <a:r>
              <a:rPr lang="en-US" baseline="30000" dirty="0" smtClean="0">
                <a:solidFill>
                  <a:srgbClr val="000000"/>
                </a:solidFill>
                <a:latin typeface="Times New Roman"/>
              </a:rPr>
              <a:t>-</a:t>
            </a:r>
          </a:p>
          <a:p>
            <a:pPr algn="ctr">
              <a:buNone/>
            </a:pP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>
              <a:buNone/>
            </a:pPr>
            <a:r>
              <a:rPr lang="en-US" i="1" dirty="0" smtClean="0"/>
              <a:t>                                                   H+</a:t>
            </a:r>
          </a:p>
          <a:p>
            <a:pPr>
              <a:buNone/>
            </a:pPr>
            <a:r>
              <a:rPr lang="en-US" i="1" dirty="0" smtClean="0"/>
              <a:t>In </a:t>
            </a:r>
            <a:r>
              <a:rPr lang="en-US" i="1" dirty="0"/>
              <a:t>the above Reaction: </a:t>
            </a:r>
          </a:p>
          <a:p>
            <a:r>
              <a:rPr lang="en-US" dirty="0"/>
              <a:t>NH</a:t>
            </a:r>
            <a:r>
              <a:rPr lang="en-US" baseline="-25000" dirty="0"/>
              <a:t>3</a:t>
            </a:r>
            <a:r>
              <a:rPr lang="en-US" dirty="0"/>
              <a:t> reacts to become </a:t>
            </a: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NH</a:t>
            </a:r>
            <a:r>
              <a:rPr lang="en-US" baseline="-25000" dirty="0" smtClean="0">
                <a:solidFill>
                  <a:srgbClr val="000000"/>
                </a:solidFill>
                <a:latin typeface="Times New Roman"/>
              </a:rPr>
              <a:t>4</a:t>
            </a:r>
            <a:r>
              <a:rPr lang="en-US" baseline="30000" dirty="0" smtClean="0">
                <a:solidFill>
                  <a:srgbClr val="000000"/>
                </a:solidFill>
                <a:latin typeface="Times New Roman"/>
              </a:rPr>
              <a:t>+</a:t>
            </a:r>
            <a:r>
              <a:rPr lang="en-US" dirty="0" smtClean="0"/>
              <a:t>   </a:t>
            </a:r>
            <a:endParaRPr lang="en-US" dirty="0"/>
          </a:p>
          <a:p>
            <a:r>
              <a:rPr lang="en-US" dirty="0" smtClean="0"/>
              <a:t>NH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/>
              <a:t>has gained an extra “H” and a “+” charge </a:t>
            </a:r>
          </a:p>
          <a:p>
            <a:r>
              <a:rPr lang="en-US" dirty="0" smtClean="0"/>
              <a:t>NH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/>
              <a:t>is acting as a </a:t>
            </a:r>
            <a:r>
              <a:rPr lang="en-US" b="1" dirty="0"/>
              <a:t>BASE: it has “accepted a proton” (H+). </a:t>
            </a:r>
          </a:p>
          <a:p>
            <a:r>
              <a:rPr lang="en-US" dirty="0"/>
              <a:t>If the </a:t>
            </a:r>
            <a:r>
              <a:rPr lang="en-US" dirty="0" smtClean="0"/>
              <a:t>NH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/>
              <a:t>accepted a proton (H+) then it had to get the H+ from something - the </a:t>
            </a: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H</a:t>
            </a:r>
            <a:r>
              <a:rPr lang="en-US" baseline="-25000" dirty="0" smtClean="0">
                <a:solidFill>
                  <a:srgbClr val="000000"/>
                </a:solidFill>
                <a:latin typeface="Times New Roman"/>
              </a:rPr>
              <a:t>2</a:t>
            </a: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O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H</a:t>
            </a:r>
            <a:r>
              <a:rPr lang="en-US" baseline="-25000" dirty="0" smtClean="0">
                <a:solidFill>
                  <a:srgbClr val="000000"/>
                </a:solidFill>
                <a:latin typeface="Times New Roman"/>
              </a:rPr>
              <a:t>2</a:t>
            </a: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O</a:t>
            </a:r>
            <a:r>
              <a:rPr lang="en-US" dirty="0" smtClean="0"/>
              <a:t> </a:t>
            </a:r>
            <a:r>
              <a:rPr lang="en-US" dirty="0"/>
              <a:t>must have </a:t>
            </a:r>
            <a:r>
              <a:rPr lang="en-US" b="1" dirty="0"/>
              <a:t>donated a proton</a:t>
            </a:r>
            <a:r>
              <a:rPr lang="en-US" dirty="0"/>
              <a:t> and hence must be an </a:t>
            </a:r>
            <a:r>
              <a:rPr lang="en-US" b="1" dirty="0"/>
              <a:t>ACID </a:t>
            </a:r>
          </a:p>
          <a:p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H</a:t>
            </a:r>
            <a:r>
              <a:rPr lang="en-US" baseline="-25000" dirty="0" smtClean="0">
                <a:solidFill>
                  <a:srgbClr val="000000"/>
                </a:solidFill>
                <a:latin typeface="Times New Roman"/>
              </a:rPr>
              <a:t>2</a:t>
            </a:r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O</a:t>
            </a:r>
            <a:r>
              <a:rPr lang="en-US" dirty="0" smtClean="0"/>
              <a:t> </a:t>
            </a:r>
            <a:r>
              <a:rPr lang="en-US" dirty="0"/>
              <a:t>has lost (that is, donated) an H+, and produced an OH- </a:t>
            </a:r>
          </a:p>
        </p:txBody>
      </p:sp>
      <p:sp>
        <p:nvSpPr>
          <p:cNvPr id="6" name="Curved Left Arrow 5"/>
          <p:cNvSpPr/>
          <p:nvPr/>
        </p:nvSpPr>
        <p:spPr>
          <a:xfrm rot="5553914">
            <a:off x="3393318" y="2202205"/>
            <a:ext cx="381000" cy="105490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pt-BR" dirty="0"/>
              <a:t>2. CH</a:t>
            </a:r>
            <a:r>
              <a:rPr lang="pt-BR" sz="1800" dirty="0"/>
              <a:t>3</a:t>
            </a:r>
            <a:r>
              <a:rPr lang="pt-BR" dirty="0"/>
              <a:t>COOH + </a:t>
            </a:r>
            <a:r>
              <a:rPr lang="pt-BR" dirty="0" smtClean="0"/>
              <a:t>H</a:t>
            </a:r>
            <a:r>
              <a:rPr lang="pt-BR" sz="1800" dirty="0" smtClean="0"/>
              <a:t>2</a:t>
            </a:r>
            <a:r>
              <a:rPr lang="pt-BR" dirty="0" smtClean="0"/>
              <a:t>O</a:t>
            </a:r>
            <a:r>
              <a:rPr lang="pt-BR" dirty="0" smtClean="0">
                <a:sym typeface="Wingdings" pitchFamily="2" charset="2"/>
              </a:rPr>
              <a:t></a:t>
            </a:r>
            <a:r>
              <a:rPr lang="pt-BR" dirty="0" smtClean="0"/>
              <a:t> </a:t>
            </a:r>
            <a:r>
              <a:rPr lang="pt-BR" dirty="0"/>
              <a:t>CH</a:t>
            </a:r>
            <a:r>
              <a:rPr lang="pt-BR" sz="1800" dirty="0"/>
              <a:t>3</a:t>
            </a:r>
            <a:r>
              <a:rPr lang="pt-BR" dirty="0"/>
              <a:t>COO</a:t>
            </a:r>
            <a:r>
              <a:rPr lang="pt-BR" sz="1800" dirty="0"/>
              <a:t>- </a:t>
            </a:r>
            <a:r>
              <a:rPr lang="pt-BR" dirty="0"/>
              <a:t>+ H</a:t>
            </a:r>
            <a:r>
              <a:rPr lang="pt-BR" sz="1800" dirty="0"/>
              <a:t>3</a:t>
            </a:r>
            <a:r>
              <a:rPr lang="pt-BR" dirty="0"/>
              <a:t>O</a:t>
            </a:r>
            <a:r>
              <a:rPr lang="pt-BR" sz="1800" dirty="0"/>
              <a:t>+ </a:t>
            </a:r>
            <a:endParaRPr lang="pt-BR" sz="1800" dirty="0" smtClean="0"/>
          </a:p>
          <a:p>
            <a:pPr>
              <a:buNone/>
            </a:pPr>
            <a:endParaRPr lang="pt-BR" sz="1800" dirty="0"/>
          </a:p>
          <a:p>
            <a:pPr>
              <a:buNone/>
            </a:pPr>
            <a:r>
              <a:rPr lang="en-US" sz="2400" dirty="0" smtClean="0"/>
              <a:t>                  H</a:t>
            </a:r>
            <a:r>
              <a:rPr lang="en-US" sz="2400" dirty="0"/>
              <a:t>+</a:t>
            </a:r>
          </a:p>
          <a:p>
            <a:pPr>
              <a:buNone/>
            </a:pPr>
            <a:r>
              <a:rPr lang="en-US" i="1" dirty="0"/>
              <a:t>In the above Reaction: </a:t>
            </a:r>
          </a:p>
          <a:p>
            <a:r>
              <a:rPr lang="en-US" dirty="0"/>
              <a:t>CH</a:t>
            </a:r>
            <a:r>
              <a:rPr lang="en-US" sz="2200" dirty="0"/>
              <a:t>3</a:t>
            </a:r>
            <a:r>
              <a:rPr lang="en-US" dirty="0"/>
              <a:t>COOH donated (loses) and H</a:t>
            </a:r>
            <a:r>
              <a:rPr lang="en-US" sz="2200" dirty="0"/>
              <a:t>+ </a:t>
            </a:r>
            <a:r>
              <a:rPr lang="en-US" dirty="0"/>
              <a:t>to become CH</a:t>
            </a:r>
            <a:r>
              <a:rPr lang="en-US" sz="2200" dirty="0"/>
              <a:t>3</a:t>
            </a:r>
            <a:r>
              <a:rPr lang="en-US" dirty="0"/>
              <a:t>COO</a:t>
            </a:r>
            <a:r>
              <a:rPr lang="en-US" sz="2200" dirty="0"/>
              <a:t>- </a:t>
            </a:r>
          </a:p>
          <a:p>
            <a:r>
              <a:rPr lang="en-US" dirty="0"/>
              <a:t>CH</a:t>
            </a:r>
            <a:r>
              <a:rPr lang="en-US" sz="2400" dirty="0"/>
              <a:t>3</a:t>
            </a:r>
            <a:r>
              <a:rPr lang="en-US" dirty="0"/>
              <a:t>COOH must be acting as an </a:t>
            </a:r>
            <a:r>
              <a:rPr lang="en-US" b="1" dirty="0"/>
              <a:t>ACID (The fact that acetic acid acts as an acid should make sense!) </a:t>
            </a:r>
          </a:p>
          <a:p>
            <a:r>
              <a:rPr lang="en-US" dirty="0"/>
              <a:t>H</a:t>
            </a:r>
            <a:r>
              <a:rPr lang="en-US" sz="2200" dirty="0"/>
              <a:t>2</a:t>
            </a:r>
            <a:r>
              <a:rPr lang="en-US" dirty="0"/>
              <a:t>O accepted a proton to become H</a:t>
            </a:r>
            <a:r>
              <a:rPr lang="en-US" sz="2200" dirty="0"/>
              <a:t>3</a:t>
            </a:r>
            <a:r>
              <a:rPr lang="en-US" dirty="0"/>
              <a:t>O</a:t>
            </a:r>
            <a:r>
              <a:rPr lang="en-US" sz="2200" dirty="0"/>
              <a:t>+ </a:t>
            </a:r>
          </a:p>
          <a:p>
            <a:r>
              <a:rPr lang="en-US" dirty="0"/>
              <a:t>H</a:t>
            </a:r>
            <a:r>
              <a:rPr lang="en-US" sz="1800" dirty="0"/>
              <a:t>2</a:t>
            </a:r>
            <a:r>
              <a:rPr lang="en-US" dirty="0"/>
              <a:t>O must be acting as a </a:t>
            </a:r>
            <a:r>
              <a:rPr lang="en-US" b="1" dirty="0"/>
              <a:t>BASE</a:t>
            </a:r>
            <a:endParaRPr lang="en-US" dirty="0"/>
          </a:p>
        </p:txBody>
      </p:sp>
      <p:sp>
        <p:nvSpPr>
          <p:cNvPr id="5" name="Curved Up Arrow 4"/>
          <p:cNvSpPr/>
          <p:nvPr/>
        </p:nvSpPr>
        <p:spPr>
          <a:xfrm>
            <a:off x="1371600" y="533400"/>
            <a:ext cx="1600200" cy="5334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baseline="0" dirty="0" smtClean="0">
                <a:solidFill>
                  <a:srgbClr val="000000"/>
                </a:solidFill>
                <a:latin typeface="Times New Roman"/>
              </a:rPr>
              <a:t>Types of Acids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err="1"/>
              <a:t>Monoprotic</a:t>
            </a:r>
            <a:r>
              <a:rPr lang="en-US" b="1" dirty="0"/>
              <a:t> Acid: </a:t>
            </a:r>
            <a:r>
              <a:rPr lang="en-US" dirty="0"/>
              <a:t>A </a:t>
            </a:r>
            <a:r>
              <a:rPr lang="en-US" dirty="0">
                <a:solidFill>
                  <a:schemeClr val="tx2"/>
                </a:solidFill>
              </a:rPr>
              <a:t>MONO</a:t>
            </a:r>
            <a:r>
              <a:rPr lang="en-US" dirty="0"/>
              <a:t>PROTIC ACID is an acid which can supply only </a:t>
            </a:r>
            <a:r>
              <a:rPr lang="en-US" dirty="0">
                <a:solidFill>
                  <a:schemeClr val="tx2"/>
                </a:solidFill>
              </a:rPr>
              <a:t>one</a:t>
            </a:r>
            <a:r>
              <a:rPr lang="en-US" dirty="0"/>
              <a:t> proton. 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Example</a:t>
            </a:r>
            <a:r>
              <a:rPr lang="en-US" dirty="0"/>
              <a:t>: </a:t>
            </a:r>
            <a:r>
              <a:rPr lang="en-US" dirty="0" err="1"/>
              <a:t>HCl</a:t>
            </a:r>
            <a:r>
              <a:rPr lang="en-US" dirty="0"/>
              <a:t> </a:t>
            </a:r>
          </a:p>
          <a:p>
            <a:r>
              <a:rPr lang="en-US" b="1" dirty="0" err="1"/>
              <a:t>Diprotic</a:t>
            </a:r>
            <a:r>
              <a:rPr lang="en-US" b="1" dirty="0"/>
              <a:t> Acid: A </a:t>
            </a:r>
            <a:r>
              <a:rPr lang="en-US" dirty="0">
                <a:solidFill>
                  <a:schemeClr val="tx2"/>
                </a:solidFill>
              </a:rPr>
              <a:t>DI</a:t>
            </a:r>
            <a:r>
              <a:rPr lang="en-US" dirty="0"/>
              <a:t>PROTIC ACID is an acid which can supply up to </a:t>
            </a:r>
            <a:r>
              <a:rPr lang="en-US" dirty="0">
                <a:solidFill>
                  <a:schemeClr val="tx2"/>
                </a:solidFill>
              </a:rPr>
              <a:t>two</a:t>
            </a:r>
            <a:r>
              <a:rPr lang="en-US" dirty="0"/>
              <a:t> protons. 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Example</a:t>
            </a:r>
            <a:r>
              <a:rPr lang="en-US" dirty="0"/>
              <a:t>: H</a:t>
            </a:r>
            <a:r>
              <a:rPr lang="en-US" baseline="-25000" dirty="0"/>
              <a:t>2</a:t>
            </a:r>
            <a:r>
              <a:rPr lang="en-US" dirty="0"/>
              <a:t>SO</a:t>
            </a:r>
            <a:r>
              <a:rPr lang="en-US" baseline="-25000" dirty="0"/>
              <a:t>4</a:t>
            </a:r>
            <a:r>
              <a:rPr lang="en-US" dirty="0"/>
              <a:t> </a:t>
            </a:r>
          </a:p>
          <a:p>
            <a:r>
              <a:rPr lang="en-US" b="1" dirty="0" err="1"/>
              <a:t>Triprotic</a:t>
            </a:r>
            <a:r>
              <a:rPr lang="en-US" b="1" dirty="0"/>
              <a:t> Acid: </a:t>
            </a:r>
            <a:r>
              <a:rPr lang="en-US" dirty="0">
                <a:solidFill>
                  <a:schemeClr val="tx2"/>
                </a:solidFill>
              </a:rPr>
              <a:t>TRI</a:t>
            </a:r>
            <a:r>
              <a:rPr lang="en-US" dirty="0"/>
              <a:t>PROTIC ACID is and acid which can supply up to </a:t>
            </a:r>
            <a:r>
              <a:rPr lang="en-US" dirty="0">
                <a:solidFill>
                  <a:schemeClr val="tx2"/>
                </a:solidFill>
              </a:rPr>
              <a:t>three</a:t>
            </a:r>
            <a:r>
              <a:rPr lang="en-US" dirty="0"/>
              <a:t> protons. </a:t>
            </a:r>
            <a:endParaRPr lang="en-US" dirty="0" smtClean="0"/>
          </a:p>
          <a:p>
            <a:pPr algn="ctr">
              <a:buNone/>
            </a:pPr>
            <a:r>
              <a:rPr lang="en-US" dirty="0" smtClean="0"/>
              <a:t>Example</a:t>
            </a:r>
            <a:r>
              <a:rPr lang="en-US" dirty="0"/>
              <a:t>: H</a:t>
            </a:r>
            <a:r>
              <a:rPr lang="en-US" baseline="-25000" dirty="0"/>
              <a:t>3</a:t>
            </a:r>
            <a:r>
              <a:rPr lang="en-US" dirty="0"/>
              <a:t>PO</a:t>
            </a:r>
            <a:r>
              <a:rPr lang="en-US" baseline="-25000" dirty="0"/>
              <a:t>4</a:t>
            </a:r>
            <a:r>
              <a:rPr lang="en-US" dirty="0"/>
              <a:t> </a:t>
            </a:r>
          </a:p>
          <a:p>
            <a:r>
              <a:rPr lang="en-US" b="1" dirty="0" err="1"/>
              <a:t>Polyprotic</a:t>
            </a:r>
            <a:r>
              <a:rPr lang="en-US" b="1" dirty="0"/>
              <a:t> Acid: </a:t>
            </a:r>
            <a:r>
              <a:rPr lang="en-US" dirty="0">
                <a:solidFill>
                  <a:schemeClr val="tx2"/>
                </a:solidFill>
              </a:rPr>
              <a:t>POLY</a:t>
            </a:r>
            <a:r>
              <a:rPr lang="en-US" dirty="0"/>
              <a:t>PROTIC ACID is a general term for an acid which </a:t>
            </a:r>
            <a:r>
              <a:rPr lang="en-US" dirty="0">
                <a:solidFill>
                  <a:schemeClr val="tx2"/>
                </a:solidFill>
              </a:rPr>
              <a:t>can supply more than one </a:t>
            </a:r>
            <a:r>
              <a:rPr lang="en-US" dirty="0" smtClean="0">
                <a:solidFill>
                  <a:schemeClr val="tx2"/>
                </a:solidFill>
              </a:rPr>
              <a:t>proton</a:t>
            </a:r>
            <a:r>
              <a:rPr lang="en-US" dirty="0" smtClean="0"/>
              <a:t>.</a:t>
            </a:r>
          </a:p>
          <a:p>
            <a:pPr algn="ctr">
              <a:buNone/>
            </a:pPr>
            <a:r>
              <a:rPr lang="en-US" dirty="0" smtClean="0"/>
              <a:t>Examples</a:t>
            </a:r>
            <a:r>
              <a:rPr lang="en-US" dirty="0"/>
              <a:t>: H</a:t>
            </a:r>
            <a:r>
              <a:rPr lang="en-US" baseline="-25000" dirty="0"/>
              <a:t>2</a:t>
            </a:r>
            <a:r>
              <a:rPr lang="en-US" dirty="0"/>
              <a:t>SO</a:t>
            </a:r>
            <a:r>
              <a:rPr lang="en-US" baseline="-25000" dirty="0"/>
              <a:t>4</a:t>
            </a:r>
            <a:r>
              <a:rPr lang="en-US" dirty="0"/>
              <a:t>, H</a:t>
            </a:r>
            <a:r>
              <a:rPr lang="en-US" baseline="-25000" dirty="0"/>
              <a:t>3</a:t>
            </a:r>
            <a:r>
              <a:rPr lang="en-US" dirty="0"/>
              <a:t>PO</a:t>
            </a:r>
            <a:r>
              <a:rPr lang="en-US" baseline="-25000" dirty="0"/>
              <a:t>4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aseline="0" dirty="0" smtClean="0">
                <a:solidFill>
                  <a:srgbClr val="000000"/>
                </a:solidFill>
                <a:latin typeface="Times New Roman"/>
              </a:rPr>
              <a:t>Look at these reactions…notice anything?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/>
              <a:t>NH</a:t>
            </a:r>
            <a:r>
              <a:rPr lang="en-US" sz="6000" baseline="-25000" dirty="0"/>
              <a:t>3</a:t>
            </a:r>
            <a:r>
              <a:rPr lang="en-US" sz="6000" dirty="0"/>
              <a:t> + </a:t>
            </a:r>
            <a:r>
              <a:rPr lang="en-US" sz="6000" dirty="0" smtClean="0"/>
              <a:t>H</a:t>
            </a:r>
            <a:r>
              <a:rPr lang="en-US" sz="6000" baseline="-25000" dirty="0" smtClean="0"/>
              <a:t>2</a:t>
            </a:r>
            <a:r>
              <a:rPr lang="en-US" sz="6000" dirty="0" smtClean="0"/>
              <a:t>O</a:t>
            </a:r>
            <a:r>
              <a:rPr lang="en-US" sz="6000" dirty="0" smtClean="0">
                <a:sym typeface="Wingdings" pitchFamily="2" charset="2"/>
              </a:rPr>
              <a:t></a:t>
            </a:r>
            <a:r>
              <a:rPr lang="en-US" sz="6000" dirty="0" smtClean="0"/>
              <a:t> </a:t>
            </a:r>
            <a:r>
              <a:rPr lang="en-US" sz="6000" dirty="0"/>
              <a:t>NH</a:t>
            </a:r>
            <a:r>
              <a:rPr lang="en-US" sz="6000" baseline="-25000" dirty="0"/>
              <a:t>4</a:t>
            </a:r>
            <a:r>
              <a:rPr lang="en-US" sz="6000" baseline="30000" dirty="0"/>
              <a:t>+</a:t>
            </a:r>
            <a:r>
              <a:rPr lang="en-US" sz="6000" dirty="0"/>
              <a:t> + OH</a:t>
            </a:r>
            <a:r>
              <a:rPr lang="en-US" sz="6000" baseline="30000" dirty="0"/>
              <a:t>-</a:t>
            </a:r>
            <a:r>
              <a:rPr lang="en-US" sz="6000" dirty="0"/>
              <a:t> </a:t>
            </a:r>
          </a:p>
          <a:p>
            <a:pPr>
              <a:buNone/>
            </a:pPr>
            <a:r>
              <a:rPr lang="en-US" sz="6000" dirty="0" smtClean="0"/>
              <a:t>   base     acid </a:t>
            </a:r>
            <a:endParaRPr lang="en-US" sz="6000" dirty="0"/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CH</a:t>
            </a:r>
            <a:r>
              <a:rPr lang="en-US" sz="4400" baseline="-25000" dirty="0" smtClean="0"/>
              <a:t>3</a:t>
            </a:r>
            <a:r>
              <a:rPr lang="en-US" sz="4400" dirty="0" smtClean="0"/>
              <a:t>COOH </a:t>
            </a:r>
            <a:r>
              <a:rPr lang="en-US" sz="4400" dirty="0"/>
              <a:t>+ </a:t>
            </a:r>
            <a:r>
              <a:rPr lang="en-US" sz="4400" dirty="0" smtClean="0"/>
              <a:t>H</a:t>
            </a:r>
            <a:r>
              <a:rPr lang="en-US" sz="4400" baseline="-25000" dirty="0" smtClean="0"/>
              <a:t>2</a:t>
            </a:r>
            <a:r>
              <a:rPr lang="en-US" sz="4400" dirty="0" smtClean="0"/>
              <a:t>O</a:t>
            </a:r>
            <a:r>
              <a:rPr lang="en-US" sz="4400" dirty="0" smtClean="0">
                <a:sym typeface="Wingdings" pitchFamily="2" charset="2"/>
              </a:rPr>
              <a:t></a:t>
            </a:r>
            <a:r>
              <a:rPr lang="en-US" sz="4400" dirty="0" smtClean="0"/>
              <a:t> </a:t>
            </a:r>
            <a:r>
              <a:rPr lang="en-US" sz="4400" dirty="0"/>
              <a:t>CH</a:t>
            </a:r>
            <a:r>
              <a:rPr lang="en-US" sz="4400" baseline="-25000" dirty="0"/>
              <a:t>3</a:t>
            </a:r>
            <a:r>
              <a:rPr lang="en-US" sz="4400" dirty="0"/>
              <a:t>COO</a:t>
            </a:r>
            <a:r>
              <a:rPr lang="en-US" sz="4400" baseline="30000" dirty="0"/>
              <a:t>-</a:t>
            </a:r>
            <a:r>
              <a:rPr lang="en-US" sz="4400" dirty="0"/>
              <a:t> + H</a:t>
            </a:r>
            <a:r>
              <a:rPr lang="en-US" sz="4400" baseline="-25000" dirty="0"/>
              <a:t>3</a:t>
            </a:r>
            <a:r>
              <a:rPr lang="en-US" sz="4400" dirty="0"/>
              <a:t>O</a:t>
            </a:r>
            <a:r>
              <a:rPr lang="en-US" sz="4400" baseline="30000" dirty="0"/>
              <a:t>+</a:t>
            </a:r>
            <a:r>
              <a:rPr lang="en-US" sz="4400" dirty="0"/>
              <a:t> </a:t>
            </a:r>
          </a:p>
          <a:p>
            <a:pPr>
              <a:buNone/>
            </a:pPr>
            <a:r>
              <a:rPr lang="en-US" sz="6000" dirty="0" smtClean="0"/>
              <a:t>      acid     base</a:t>
            </a:r>
            <a:endParaRPr lang="en-US" sz="6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29</TotalTime>
  <Words>622</Words>
  <Application>Microsoft Office PowerPoint</Application>
  <PresentationFormat>On-screen Show (4:3)</PresentationFormat>
  <Paragraphs>73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IV.4 - The Bronsted-Lowry Theory of Acids and Bases </vt:lpstr>
      <vt:lpstr> The Bronsted-Lowry theory…  </vt:lpstr>
      <vt:lpstr>Slide 3</vt:lpstr>
      <vt:lpstr> According to the Bronsted-Lowry theory:  </vt:lpstr>
      <vt:lpstr>An ACID is a PROTON DONER (gives away an H+)  and  A BASE is a PROTON ACCEPTOR (gets an H+) </vt:lpstr>
      <vt:lpstr> Here are 2 typical Bronsted-Lowry acid-base reactions equations:  </vt:lpstr>
      <vt:lpstr>Slide 7</vt:lpstr>
      <vt:lpstr>Types of Acids </vt:lpstr>
      <vt:lpstr>Look at these reactions…notice anything? </vt:lpstr>
      <vt:lpstr>Conclusion: </vt:lpstr>
      <vt:lpstr>An amphoteric (amphiprotic) substance is a substance which can act as either an acid or a base. Some amphiprotic substances are H2O, H2PO4-, HS-, HCO3-. </vt:lpstr>
      <vt:lpstr>Examples: </vt:lpstr>
      <vt:lpstr>If a substance: </vt:lpstr>
      <vt:lpstr> Comparing Bronsted-Lowry and Arrhenius Reactions  </vt:lpstr>
      <vt:lpstr>Slide 15</vt:lpstr>
      <vt:lpstr> Identifying ACIDS and BASES in Bronsted-Lowry Reactions.  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***Do Hebden Questions #11 - 14, pgs 117 - 119*** 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IV.4 - The Bronsted-Lowry Theory of Acids and Bases </dc:title>
  <dc:creator>cmullin</dc:creator>
  <cp:lastModifiedBy>cmullin</cp:lastModifiedBy>
  <cp:revision>23</cp:revision>
  <dcterms:created xsi:type="dcterms:W3CDTF">2011-04-18T20:08:56Z</dcterms:created>
  <dcterms:modified xsi:type="dcterms:W3CDTF">2011-04-18T20:38:33Z</dcterms:modified>
</cp:coreProperties>
</file>