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E7DD6B-31B4-406A-9EAF-E0D0AA614121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19062-9108-41A7-8B6A-94501C9C61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6F295-CD5A-4BC2-8057-9C32129543E3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70360-AF60-4E74-8061-829546594C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50F10DF-F23C-46CD-AC27-AF221E500999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82D21BA-5375-458A-A86A-5DA016EB5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10DF-F23C-46CD-AC27-AF221E500999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21BA-5375-458A-A86A-5DA016EB5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10DF-F23C-46CD-AC27-AF221E500999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21BA-5375-458A-A86A-5DA016EB5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50F10DF-F23C-46CD-AC27-AF221E500999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21BA-5375-458A-A86A-5DA016EB5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50F10DF-F23C-46CD-AC27-AF221E500999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82D21BA-5375-458A-A86A-5DA016EB5606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50F10DF-F23C-46CD-AC27-AF221E500999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2D21BA-5375-458A-A86A-5DA016EB5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50F10DF-F23C-46CD-AC27-AF221E500999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82D21BA-5375-458A-A86A-5DA016EB56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10DF-F23C-46CD-AC27-AF221E500999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21BA-5375-458A-A86A-5DA016EB5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50F10DF-F23C-46CD-AC27-AF221E500999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82D21BA-5375-458A-A86A-5DA016EB56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50F10DF-F23C-46CD-AC27-AF221E500999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82D21BA-5375-458A-A86A-5DA016EB56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50F10DF-F23C-46CD-AC27-AF221E500999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82D21BA-5375-458A-A86A-5DA016EB560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50F10DF-F23C-46CD-AC27-AF221E500999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82D21BA-5375-458A-A86A-5DA016EB560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4.3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b="1" u="sng" dirty="0" smtClean="0">
                <a:solidFill>
                  <a:schemeClr val="tx1"/>
                </a:solidFill>
                <a:latin typeface="Times New Roman"/>
              </a:rPr>
              <a:t>IV.3 - The True Nature of H+(</a:t>
            </a:r>
            <a:r>
              <a:rPr lang="en-US" sz="4800" b="1" u="sng" dirty="0" err="1" smtClean="0">
                <a:solidFill>
                  <a:schemeClr val="tx1"/>
                </a:solidFill>
                <a:latin typeface="Times New Roman"/>
              </a:rPr>
              <a:t>aq</a:t>
            </a:r>
            <a:r>
              <a:rPr lang="en-US" sz="4800" b="1" u="sng" dirty="0" smtClean="0">
                <a:solidFill>
                  <a:schemeClr val="tx1"/>
                </a:solidFill>
                <a:latin typeface="Times New Roman"/>
              </a:rPr>
              <a:t>)</a:t>
            </a:r>
            <a:endParaRPr 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907970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ight Arrow 2"/>
          <p:cNvSpPr/>
          <p:nvPr/>
        </p:nvSpPr>
        <p:spPr>
          <a:xfrm>
            <a:off x="0" y="27432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90600"/>
            <a:ext cx="7819476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90600"/>
            <a:ext cx="7819476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ight Arrow 2"/>
          <p:cNvSpPr/>
          <p:nvPr/>
        </p:nvSpPr>
        <p:spPr>
          <a:xfrm>
            <a:off x="762000" y="2819400"/>
            <a:ext cx="5334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000000"/>
                </a:solidFill>
                <a:latin typeface="Times New Roman"/>
              </a:rPr>
              <a:t>(Background Theory)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2808"/>
            <a:ext cx="9144000" cy="497519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The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hydrogen atom consists of a proton surrounded by a single electron. If we remove the electron, so as to create H+, we are left with a “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</a:rPr>
              <a:t>naked”proton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. </a:t>
            </a:r>
            <a:endParaRPr lang="en-US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Since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this tiny nuclear particle has </a:t>
            </a:r>
            <a:r>
              <a:rPr lang="en-US" i="1" dirty="0" smtClean="0">
                <a:solidFill>
                  <a:srgbClr val="000000"/>
                </a:solidFill>
                <a:latin typeface="Times New Roman"/>
              </a:rPr>
              <a:t>an enormous charge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concentration (it has a +1 charge concentrated in a very small region of space - the diameter of the proton is 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5 x 10</a:t>
            </a:r>
            <a:r>
              <a:rPr lang="en-US" baseline="30000" dirty="0" smtClean="0">
                <a:solidFill>
                  <a:srgbClr val="000000"/>
                </a:solidFill>
                <a:latin typeface="Times New Roman"/>
              </a:rPr>
              <a:t>-14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cm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), this highly concentrated positive charge is </a:t>
            </a:r>
            <a:r>
              <a:rPr lang="en-US" u="sng" dirty="0" smtClean="0">
                <a:solidFill>
                  <a:srgbClr val="000000"/>
                </a:solidFill>
                <a:latin typeface="Times New Roman"/>
              </a:rPr>
              <a:t>very strongly attracted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to any region where negative charges exist.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>
                <a:solidFill>
                  <a:srgbClr val="000000"/>
                </a:solidFill>
                <a:latin typeface="Times New Roman"/>
              </a:rPr>
              <a:t>All the H+ present in water will attach itself to </a:t>
            </a:r>
            <a:r>
              <a:rPr lang="en-US" sz="5400" b="1" i="1" u="sng" dirty="0" smtClean="0">
                <a:solidFill>
                  <a:srgbClr val="000000"/>
                </a:solidFill>
                <a:latin typeface="Times New Roman"/>
              </a:rPr>
              <a:t>water</a:t>
            </a:r>
            <a:r>
              <a:rPr lang="en-US" sz="5400" b="1" u="sng" dirty="0" smtClean="0">
                <a:solidFill>
                  <a:srgbClr val="000000"/>
                </a:solidFill>
                <a:latin typeface="Times New Roman"/>
              </a:rPr>
              <a:t> molecules: </a:t>
            </a:r>
          </a:p>
          <a:p>
            <a:pPr algn="ctr">
              <a:buNone/>
            </a:pPr>
            <a:r>
              <a:rPr lang="en-US" sz="5400" dirty="0" smtClean="0">
                <a:solidFill>
                  <a:srgbClr val="000000"/>
                </a:solidFill>
                <a:latin typeface="Times New Roman"/>
              </a:rPr>
              <a:t>H</a:t>
            </a:r>
            <a:r>
              <a:rPr lang="en-US" sz="5400" baseline="30000" dirty="0" smtClean="0">
                <a:solidFill>
                  <a:srgbClr val="000000"/>
                </a:solidFill>
                <a:latin typeface="Times New Roman"/>
              </a:rPr>
              <a:t>+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</a:rPr>
              <a:t> + 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</a:rPr>
              <a:t>H</a:t>
            </a:r>
            <a:r>
              <a:rPr lang="en-US" sz="5400" baseline="-25000" dirty="0" smtClean="0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</a:rPr>
              <a:t>O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  <a:sym typeface="Wingdings" pitchFamily="2" charset="2"/>
              </a:rPr>
              <a:t>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</a:rPr>
              <a:t>H</a:t>
            </a:r>
            <a:r>
              <a:rPr lang="en-US" sz="5400" baseline="-25000" dirty="0" smtClean="0">
                <a:solidFill>
                  <a:srgbClr val="000000"/>
                </a:solidFill>
                <a:latin typeface="Times New Roman"/>
              </a:rPr>
              <a:t>3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</a:rPr>
              <a:t>O</a:t>
            </a:r>
            <a:r>
              <a:rPr lang="en-US" sz="5400" baseline="30000" dirty="0" smtClean="0">
                <a:solidFill>
                  <a:srgbClr val="000000"/>
                </a:solidFill>
                <a:latin typeface="Times New Roman"/>
              </a:rPr>
              <a:t>+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</a:rPr>
              <a:t> </a:t>
            </a:r>
            <a:endParaRPr lang="en-US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iscover.edventures.com/images/termlib/h/hydronium_ion/suppor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914400"/>
            <a:ext cx="6553200" cy="50969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rueknowledge.com/images/thumbs/90/90/f5c771094300646ea54ca0ea56af7e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752600"/>
            <a:ext cx="5105400" cy="36305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Times New Roman"/>
              </a:rPr>
            </a:b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Definitions </a:t>
            </a:r>
            <a:br>
              <a:rPr lang="en-US" dirty="0" smtClean="0">
                <a:solidFill>
                  <a:srgbClr val="000000"/>
                </a:solidFill>
                <a:latin typeface="Times New Roman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rgbClr val="000000"/>
                </a:solidFill>
                <a:latin typeface="Times New Roman"/>
              </a:rPr>
              <a:t>H</a:t>
            </a:r>
            <a:r>
              <a:rPr lang="en-US" sz="5400" baseline="30000" dirty="0" smtClean="0">
                <a:solidFill>
                  <a:srgbClr val="000000"/>
                </a:solidFill>
                <a:latin typeface="Times New Roman"/>
              </a:rPr>
              <a:t>+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</a:rPr>
              <a:t> is called the </a:t>
            </a:r>
            <a:r>
              <a:rPr lang="en-US" sz="5400" b="1" u="sng" dirty="0" smtClean="0">
                <a:solidFill>
                  <a:srgbClr val="000000"/>
                </a:solidFill>
                <a:latin typeface="Times New Roman"/>
              </a:rPr>
              <a:t>proton. </a:t>
            </a:r>
          </a:p>
          <a:p>
            <a:r>
              <a:rPr lang="en-US" sz="5400" dirty="0" smtClean="0">
                <a:solidFill>
                  <a:srgbClr val="000000"/>
                </a:solidFill>
                <a:latin typeface="Times New Roman"/>
              </a:rPr>
              <a:t>H</a:t>
            </a:r>
            <a:r>
              <a:rPr lang="en-US" sz="5400" baseline="-25000" dirty="0" smtClean="0">
                <a:solidFill>
                  <a:srgbClr val="000000"/>
                </a:solidFill>
                <a:latin typeface="Times New Roman"/>
              </a:rPr>
              <a:t>3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</a:rPr>
              <a:t>O</a:t>
            </a:r>
            <a:r>
              <a:rPr lang="en-US" sz="5400" baseline="30000" dirty="0" smtClean="0">
                <a:solidFill>
                  <a:srgbClr val="000000"/>
                </a:solidFill>
                <a:latin typeface="Times New Roman"/>
              </a:rPr>
              <a:t>+</a:t>
            </a:r>
            <a:r>
              <a:rPr lang="en-US" sz="5400" dirty="0" smtClean="0">
                <a:solidFill>
                  <a:srgbClr val="000000"/>
                </a:solidFill>
                <a:latin typeface="Times New Roman"/>
              </a:rPr>
              <a:t> is called the </a:t>
            </a:r>
            <a:r>
              <a:rPr lang="en-US" sz="5400" b="1" u="sng" dirty="0" err="1" smtClean="0">
                <a:solidFill>
                  <a:srgbClr val="000000"/>
                </a:solidFill>
                <a:latin typeface="Times New Roman"/>
              </a:rPr>
              <a:t>hydronium</a:t>
            </a:r>
            <a:r>
              <a:rPr lang="en-US" sz="5400" b="1" u="sng" dirty="0" smtClean="0">
                <a:solidFill>
                  <a:srgbClr val="000000"/>
                </a:solidFill>
                <a:latin typeface="Times New Roman"/>
              </a:rPr>
              <a:t> ion, or the hydrated proton. </a:t>
            </a:r>
            <a:endParaRPr lang="en-US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Times New Roman"/>
              </a:rPr>
            </a:br>
            <a:r>
              <a:rPr lang="en-US" dirty="0" smtClean="0">
                <a:solidFill>
                  <a:schemeClr val="tx1"/>
                </a:solidFill>
                <a:latin typeface="Times New Roman"/>
              </a:rPr>
              <a:t>What we previously have been calling H+(</a:t>
            </a:r>
            <a:r>
              <a:rPr lang="en-US" dirty="0" err="1" smtClean="0">
                <a:solidFill>
                  <a:schemeClr val="tx1"/>
                </a:solidFill>
                <a:latin typeface="Times New Roman"/>
              </a:rPr>
              <a:t>aq</a:t>
            </a:r>
            <a:r>
              <a:rPr lang="en-US" dirty="0" smtClean="0">
                <a:solidFill>
                  <a:schemeClr val="tx1"/>
                </a:solidFill>
                <a:latin typeface="Times New Roman"/>
              </a:rPr>
              <a:t>) is actually H3O+(</a:t>
            </a:r>
            <a:r>
              <a:rPr lang="en-US" dirty="0" err="1" smtClean="0">
                <a:solidFill>
                  <a:schemeClr val="tx1"/>
                </a:solidFill>
                <a:latin typeface="Times New Roman"/>
              </a:rPr>
              <a:t>aq</a:t>
            </a:r>
            <a:r>
              <a:rPr lang="en-US" dirty="0" smtClean="0">
                <a:solidFill>
                  <a:schemeClr val="tx1"/>
                </a:solidFill>
                <a:latin typeface="Times New Roman"/>
              </a:rPr>
              <a:t>).</a:t>
            </a:r>
            <a:br>
              <a:rPr lang="en-US" dirty="0" smtClean="0">
                <a:solidFill>
                  <a:schemeClr val="tx1"/>
                </a:solidFill>
                <a:latin typeface="Times New Roman"/>
              </a:rPr>
            </a:br>
            <a:r>
              <a:rPr lang="en-US" dirty="0" smtClean="0">
                <a:solidFill>
                  <a:schemeClr val="tx1"/>
                </a:solidFill>
                <a:latin typeface="Times New Roman"/>
              </a:rPr>
              <a:t> </a:t>
            </a:r>
            <a:br>
              <a:rPr lang="en-US" dirty="0" smtClean="0">
                <a:solidFill>
                  <a:schemeClr val="tx1"/>
                </a:solidFill>
                <a:latin typeface="Times New Roman"/>
              </a:rPr>
            </a:br>
            <a:r>
              <a:rPr lang="en-US" dirty="0" smtClean="0">
                <a:solidFill>
                  <a:schemeClr val="tx1"/>
                </a:solidFill>
                <a:latin typeface="Times New Roman"/>
              </a:rPr>
              <a:t>Using </a:t>
            </a:r>
            <a:r>
              <a:rPr lang="en-US" dirty="0" smtClean="0">
                <a:solidFill>
                  <a:schemeClr val="tx1"/>
                </a:solidFill>
                <a:latin typeface="Times New Roman"/>
              </a:rPr>
              <a:t>H3O+(</a:t>
            </a:r>
            <a:r>
              <a:rPr lang="en-US" dirty="0" err="1" smtClean="0">
                <a:solidFill>
                  <a:schemeClr val="tx1"/>
                </a:solidFill>
                <a:latin typeface="Times New Roman"/>
              </a:rPr>
              <a:t>aq</a:t>
            </a:r>
            <a:r>
              <a:rPr lang="en-US" dirty="0" smtClean="0">
                <a:solidFill>
                  <a:schemeClr val="tx1"/>
                </a:solidFill>
                <a:latin typeface="Times New Roman"/>
              </a:rPr>
              <a:t>) instead of H+(</a:t>
            </a:r>
            <a:r>
              <a:rPr lang="en-US" dirty="0" err="1" smtClean="0">
                <a:solidFill>
                  <a:schemeClr val="tx1"/>
                </a:solidFill>
                <a:latin typeface="Times New Roman"/>
              </a:rPr>
              <a:t>aq</a:t>
            </a:r>
            <a:r>
              <a:rPr lang="en-US" dirty="0" smtClean="0">
                <a:solidFill>
                  <a:schemeClr val="tx1"/>
                </a:solidFill>
                <a:latin typeface="Times New Roman"/>
              </a:rPr>
              <a:t>) will mean that in the future we will have to rewrite the way we show the IONIZATION of an acid.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Times New Roman"/>
              </a:rPr>
            </a:b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Example: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5334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When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</a:rPr>
              <a:t>HCl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(g) is added to water to produce a hydrochloric acid solution, 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</a:rPr>
              <a:t>HCl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(</a:t>
            </a:r>
            <a:r>
              <a:rPr lang="en-US" dirty="0" err="1" smtClean="0">
                <a:solidFill>
                  <a:srgbClr val="000000"/>
                </a:solidFill>
                <a:latin typeface="Times New Roman"/>
              </a:rPr>
              <a:t>aq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), we previously would write: </a:t>
            </a:r>
          </a:p>
          <a:p>
            <a:pPr algn="ctr">
              <a:buNone/>
            </a:pPr>
            <a:r>
              <a:rPr lang="pt-BR" dirty="0" smtClean="0">
                <a:solidFill>
                  <a:srgbClr val="000000"/>
                </a:solidFill>
                <a:latin typeface="Times New Roman"/>
              </a:rPr>
              <a:t>HCl(g) </a:t>
            </a:r>
            <a:r>
              <a:rPr lang="pt-BR" dirty="0" smtClean="0">
                <a:solidFill>
                  <a:srgbClr val="000000"/>
                </a:solidFill>
                <a:latin typeface="Times New Roman"/>
                <a:sym typeface="Wingdings" pitchFamily="2" charset="2"/>
              </a:rPr>
              <a:t> </a:t>
            </a:r>
            <a:r>
              <a:rPr lang="pt-BR" dirty="0" smtClean="0">
                <a:solidFill>
                  <a:srgbClr val="000000"/>
                </a:solidFill>
                <a:latin typeface="Times New Roman"/>
              </a:rPr>
              <a:t>H</a:t>
            </a:r>
            <a:r>
              <a:rPr lang="pt-BR" baseline="30000" dirty="0" smtClean="0">
                <a:solidFill>
                  <a:srgbClr val="000000"/>
                </a:solidFill>
                <a:latin typeface="Times New Roman"/>
              </a:rPr>
              <a:t>+</a:t>
            </a:r>
            <a:r>
              <a:rPr lang="pt-BR" dirty="0" smtClean="0">
                <a:solidFill>
                  <a:srgbClr val="000000"/>
                </a:solidFill>
                <a:latin typeface="Times New Roman"/>
              </a:rPr>
              <a:t>(aq) + Cl</a:t>
            </a:r>
            <a:r>
              <a:rPr lang="pt-BR" baseline="30000" dirty="0" smtClean="0">
                <a:solidFill>
                  <a:srgbClr val="000000"/>
                </a:solidFill>
                <a:latin typeface="Times New Roman"/>
              </a:rPr>
              <a:t>-</a:t>
            </a:r>
            <a:r>
              <a:rPr lang="pt-BR" dirty="0" smtClean="0">
                <a:solidFill>
                  <a:srgbClr val="000000"/>
                </a:solidFill>
                <a:latin typeface="Times New Roman"/>
              </a:rPr>
              <a:t>(aq), 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but we should now write: </a:t>
            </a:r>
          </a:p>
          <a:p>
            <a:pPr algn="ctr">
              <a:buNone/>
            </a:pPr>
            <a:r>
              <a:rPr lang="pt-BR" dirty="0" smtClean="0">
                <a:solidFill>
                  <a:srgbClr val="000000"/>
                </a:solidFill>
                <a:latin typeface="Times New Roman"/>
              </a:rPr>
              <a:t>HCl(g) +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H</a:t>
            </a:r>
            <a:r>
              <a:rPr lang="en-US" baseline="-25000" dirty="0" smtClean="0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O</a:t>
            </a:r>
            <a:r>
              <a:rPr lang="pt-BR" dirty="0" smtClean="0">
                <a:solidFill>
                  <a:srgbClr val="000000"/>
                </a:solidFill>
                <a:latin typeface="Times New Roman"/>
              </a:rPr>
              <a:t>(l</a:t>
            </a:r>
            <a:r>
              <a:rPr lang="pt-BR" dirty="0" smtClean="0">
                <a:solidFill>
                  <a:srgbClr val="000000"/>
                </a:solidFill>
                <a:latin typeface="Times New Roman"/>
              </a:rPr>
              <a:t>) </a:t>
            </a:r>
            <a:r>
              <a:rPr lang="pt-BR" dirty="0" smtClean="0">
                <a:solidFill>
                  <a:srgbClr val="000000"/>
                </a:solidFill>
                <a:latin typeface="Times New Roman"/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H</a:t>
            </a:r>
            <a:r>
              <a:rPr lang="en-US" baseline="-25000" dirty="0" smtClean="0">
                <a:solidFill>
                  <a:srgbClr val="000000"/>
                </a:solidFill>
                <a:latin typeface="Times New Roman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O</a:t>
            </a:r>
            <a:r>
              <a:rPr lang="en-US" baseline="30000" dirty="0" smtClean="0">
                <a:solidFill>
                  <a:srgbClr val="000000"/>
                </a:solidFill>
                <a:latin typeface="Times New Roman"/>
              </a:rPr>
              <a:t>+ </a:t>
            </a:r>
            <a:r>
              <a:rPr lang="pt-BR" dirty="0" smtClean="0">
                <a:solidFill>
                  <a:srgbClr val="000000"/>
                </a:solidFill>
                <a:latin typeface="Times New Roman"/>
              </a:rPr>
              <a:t>(</a:t>
            </a:r>
            <a:r>
              <a:rPr lang="pt-BR" dirty="0" smtClean="0">
                <a:solidFill>
                  <a:srgbClr val="000000"/>
                </a:solidFill>
                <a:latin typeface="Times New Roman"/>
              </a:rPr>
              <a:t>aq) + Cl-(aq) 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/>
              </a:rPr>
              <a:t>Notice that what we have done to our first equation is to add H</a:t>
            </a:r>
            <a:r>
              <a:rPr lang="en-US" baseline="-25000" dirty="0" smtClean="0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O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to both sides of the equation. However, on the right have side we combined the added H</a:t>
            </a:r>
            <a:r>
              <a:rPr lang="en-US" baseline="-25000" dirty="0" smtClean="0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O with H+ to produce H</a:t>
            </a:r>
            <a:r>
              <a:rPr lang="en-US" baseline="-25000" dirty="0" smtClean="0">
                <a:solidFill>
                  <a:srgbClr val="000000"/>
                </a:solidFill>
                <a:latin typeface="Times New Roman"/>
              </a:rPr>
              <a:t>3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O</a:t>
            </a:r>
            <a:r>
              <a:rPr lang="en-US" baseline="30000" dirty="0" smtClean="0">
                <a:solidFill>
                  <a:srgbClr val="000000"/>
                </a:solidFill>
                <a:latin typeface="Times New Roman"/>
              </a:rPr>
              <a:t>+</a:t>
            </a:r>
            <a:r>
              <a:rPr lang="en-US" dirty="0" smtClean="0">
                <a:solidFill>
                  <a:srgbClr val="000000"/>
                </a:solidFill>
                <a:latin typeface="Times New Roman"/>
              </a:rPr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907970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</TotalTime>
  <Words>240</Words>
  <Application>Microsoft Office PowerPoint</Application>
  <PresentationFormat>On-screen Show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Verve</vt:lpstr>
      <vt:lpstr>4.3 </vt:lpstr>
      <vt:lpstr>(Background Theory) </vt:lpstr>
      <vt:lpstr>Slide 3</vt:lpstr>
      <vt:lpstr>Slide 4</vt:lpstr>
      <vt:lpstr>Slide 5</vt:lpstr>
      <vt:lpstr> Definitions  </vt:lpstr>
      <vt:lpstr> What we previously have been calling H+(aq) is actually H3O+(aq).   Using H3O+(aq) instead of H+(aq) will mean that in the future we will have to rewrite the way we show the IONIZATION of an acid.  </vt:lpstr>
      <vt:lpstr>Example: </vt:lpstr>
      <vt:lpstr>Slide 9</vt:lpstr>
      <vt:lpstr>Slide 10</vt:lpstr>
      <vt:lpstr>Slide 11</vt:lpstr>
      <vt:lpstr>Slide 12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4.3</dc:title>
  <dc:creator>cmullin</dc:creator>
  <cp:lastModifiedBy>cmullin</cp:lastModifiedBy>
  <cp:revision>4</cp:revision>
  <dcterms:created xsi:type="dcterms:W3CDTF">2011-04-18T05:08:56Z</dcterms:created>
  <dcterms:modified xsi:type="dcterms:W3CDTF">2011-04-18T05:23:25Z</dcterms:modified>
</cp:coreProperties>
</file>