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4" r:id="rId5"/>
    <p:sldId id="263" r:id="rId6"/>
    <p:sldId id="267" r:id="rId7"/>
    <p:sldId id="257" r:id="rId8"/>
    <p:sldId id="268" r:id="rId9"/>
    <p:sldId id="260" r:id="rId10"/>
    <p:sldId id="270" r:id="rId11"/>
    <p:sldId id="258" r:id="rId12"/>
    <p:sldId id="271" r:id="rId13"/>
    <p:sldId id="259" r:id="rId14"/>
    <p:sldId id="265" r:id="rId15"/>
    <p:sldId id="266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8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E3200-BED2-429C-A385-4D0620F9B315}" type="datetimeFigureOut">
              <a:rPr lang="en-US" smtClean="0"/>
              <a:t>12/10/2010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36985-A051-4018-9CC8-E9856A75F8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en.wikipedia.org/wiki/Fluorescence" TargetMode="External"/><Relationship Id="rId4" Type="http://schemas.openxmlformats.org/officeDocument/2006/relationships/hyperlink" Target="http://en.wikipedia.org/wiki/Photoluminescenc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en.wikipedia.org/wiki/Light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lainthatstuff.com/energy.html" TargetMode="External"/><Relationship Id="rId2" Type="http://schemas.openxmlformats.org/officeDocument/2006/relationships/hyperlink" Target="http://www.explainthatstuff.com/ligh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plainthatstuff.com/atoms.html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Wavelength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://en.wikipedia.org/wiki/Electromagnetic_radiatio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pload.wikimedia.org/wikipedia/commons/f/ff/Www_Beo_cc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en.wikipedia.org/wiki/File:Fluorescent_minerals_hg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10.1 Light Energy and Its 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pages 289-293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dainamcorp.com/images/T5-doub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5610225" cy="2847976"/>
          </a:xfrm>
          <a:prstGeom prst="rect">
            <a:avLst/>
          </a:prstGeom>
          <a:noFill/>
        </p:spPr>
      </p:pic>
      <p:pic>
        <p:nvPicPr>
          <p:cNvPr id="30724" name="Picture 4" descr="TETRA 2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952749"/>
            <a:ext cx="3905250" cy="3905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upload.wikimedia.org/wikipedia/commons/archive/3/32/20080225045543!Phosphoresc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3288636" cy="3952876"/>
          </a:xfrm>
          <a:prstGeom prst="rect">
            <a:avLst/>
          </a:prstGeom>
          <a:noFill/>
        </p:spPr>
      </p:pic>
      <p:pic>
        <p:nvPicPr>
          <p:cNvPr id="16388" name="Picture 4" descr="http://phosphorescence.org/phosph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28600"/>
            <a:ext cx="5143500" cy="3000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62400" y="3441680"/>
            <a:ext cx="4876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is a specific type of </a:t>
            </a:r>
            <a:r>
              <a:rPr lang="en-US" sz="2400" dirty="0" smtClean="0">
                <a:hlinkClick r:id="rId4" action="ppaction://hlinkfile" tooltip="Photoluminescence"/>
              </a:rPr>
              <a:t>luminescence</a:t>
            </a:r>
            <a:r>
              <a:rPr lang="en-US" sz="2400" dirty="0" smtClean="0"/>
              <a:t> related to </a:t>
            </a:r>
            <a:r>
              <a:rPr lang="en-US" sz="2400" dirty="0" smtClean="0">
                <a:hlinkClick r:id="rId5" action="ppaction://hlinkfile" tooltip="Fluorescence"/>
              </a:rPr>
              <a:t>fluorescence</a:t>
            </a:r>
            <a:r>
              <a:rPr lang="en-US" sz="2400" dirty="0" smtClean="0"/>
              <a:t>. Unlike fluorescence, phosphorescence is a process in which </a:t>
            </a:r>
            <a:r>
              <a:rPr lang="en-US" sz="2400" u="sng" dirty="0" smtClean="0"/>
              <a:t>energy absorbed by a substance is released relatively </a:t>
            </a:r>
            <a:r>
              <a:rPr lang="en-US" sz="2400" b="1" i="1" u="sng" dirty="0" smtClean="0"/>
              <a:t>slowly (there is a delay)</a:t>
            </a:r>
            <a:r>
              <a:rPr lang="en-US" sz="2400" u="sng" dirty="0" smtClean="0"/>
              <a:t>.  The object “glows” for a much longer period of time than in fluorescence</a:t>
            </a:r>
            <a:endParaRPr lang="en-US" sz="2400" u="sng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.deco.fr/photo/01999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421" y="457200"/>
            <a:ext cx="8682579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 discharge: </a:t>
            </a:r>
            <a:r>
              <a:rPr lang="en-US" sz="2400" dirty="0" smtClean="0"/>
              <a:t>electricity passing through a gas</a:t>
            </a:r>
            <a:endParaRPr lang="en-US" dirty="0"/>
          </a:p>
        </p:txBody>
      </p:sp>
      <p:pic>
        <p:nvPicPr>
          <p:cNvPr id="17410" name="Picture 2" descr="http://i.livescience.com/images/ig10_lightning_06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3901714" cy="3124200"/>
          </a:xfrm>
          <a:prstGeom prst="rect">
            <a:avLst/>
          </a:prstGeom>
          <a:noFill/>
        </p:spPr>
      </p:pic>
      <p:pic>
        <p:nvPicPr>
          <p:cNvPr id="17412" name="Picture 4" descr="http://www.scienceclarified.com/images/uesc_04_img0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419600"/>
            <a:ext cx="4143375" cy="2438400"/>
          </a:xfrm>
          <a:prstGeom prst="rect">
            <a:avLst/>
          </a:prstGeom>
          <a:noFill/>
        </p:spPr>
      </p:pic>
      <p:pic>
        <p:nvPicPr>
          <p:cNvPr id="17414" name="Picture 6" descr="http://picture-poems.com/week1/y2k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447800"/>
            <a:ext cx="2590800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b="1" dirty="0" smtClean="0"/>
              <a:t>Chemiluminescence</a:t>
            </a:r>
            <a:r>
              <a:rPr lang="en-US" dirty="0" smtClean="0"/>
              <a:t>: </a:t>
            </a:r>
            <a:r>
              <a:rPr lang="en-US" sz="2700" dirty="0" smtClean="0"/>
              <a:t>is the emission of </a:t>
            </a:r>
            <a:r>
              <a:rPr lang="en-US" sz="2700" dirty="0" smtClean="0">
                <a:hlinkClick r:id="rId2" action="ppaction://hlinkfile" tooltip="Light"/>
              </a:rPr>
              <a:t>light</a:t>
            </a:r>
            <a:r>
              <a:rPr lang="en-US" sz="2700" dirty="0" smtClean="0"/>
              <a:t> with very little heat as the result of a </a:t>
            </a:r>
            <a:r>
              <a:rPr lang="en-US" sz="2700" u="sng" dirty="0" smtClean="0"/>
              <a:t>chemical reaction</a:t>
            </a:r>
            <a:endParaRPr lang="en-US" sz="2700" u="sng" dirty="0"/>
          </a:p>
        </p:txBody>
      </p:sp>
      <p:pic>
        <p:nvPicPr>
          <p:cNvPr id="23554" name="Picture 2" descr="http://coris.noaa.gov/glossary/chemilumin_1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133600"/>
            <a:ext cx="2834638" cy="2895600"/>
          </a:xfrm>
          <a:prstGeom prst="rect">
            <a:avLst/>
          </a:prstGeom>
          <a:noFill/>
        </p:spPr>
      </p:pic>
      <p:pic>
        <p:nvPicPr>
          <p:cNvPr id="23556" name="Picture 4" descr="http://images-mediawiki-sites.thefullwiki.org/06/6/9/3/8318822639837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209800"/>
            <a:ext cx="2857500" cy="2581276"/>
          </a:xfrm>
          <a:prstGeom prst="rect">
            <a:avLst/>
          </a:prstGeom>
          <a:noFill/>
        </p:spPr>
      </p:pic>
      <p:pic>
        <p:nvPicPr>
          <p:cNvPr id="23558" name="Picture 6" descr="http://images.mefeedia.com/entries/27106650/video_14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4191000"/>
            <a:ext cx="223058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9351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Bioluminescence is </a:t>
            </a:r>
            <a:r>
              <a:rPr lang="en-US" b="1" dirty="0" err="1" smtClean="0"/>
              <a:t>chemiluminescence</a:t>
            </a:r>
            <a:r>
              <a:rPr lang="en-US" b="1" dirty="0" smtClean="0"/>
              <a:t> in </a:t>
            </a:r>
            <a:r>
              <a:rPr lang="en-US" dirty="0" smtClean="0"/>
              <a:t>living organisms</a:t>
            </a:r>
            <a:endParaRPr lang="en-US" dirty="0"/>
          </a:p>
        </p:txBody>
      </p:sp>
      <p:pic>
        <p:nvPicPr>
          <p:cNvPr id="24578" name="Picture 2" descr="http://earthguide.ucsd.edu/hughes2001/acct/msoto/images/mushroom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3486150" cy="2381250"/>
          </a:xfrm>
          <a:prstGeom prst="rect">
            <a:avLst/>
          </a:prstGeom>
          <a:noFill/>
        </p:spPr>
      </p:pic>
      <p:pic>
        <p:nvPicPr>
          <p:cNvPr id="24580" name="Picture 4" descr="http://www.mbari.org/itd/images/retrospective/colobone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76400"/>
            <a:ext cx="2933699" cy="3200400"/>
          </a:xfrm>
          <a:prstGeom prst="rect">
            <a:avLst/>
          </a:prstGeom>
          <a:noFill/>
        </p:spPr>
      </p:pic>
      <p:pic>
        <p:nvPicPr>
          <p:cNvPr id="24582" name="Picture 6" descr="http://www.trinidaddreamscape.net/northeastcoast/nightcoast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733800"/>
            <a:ext cx="4423446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tatic.howstuffworks.com/gif/willow/firefly-info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810000" cy="2838450"/>
          </a:xfrm>
          <a:prstGeom prst="rect">
            <a:avLst/>
          </a:prstGeom>
          <a:noFill/>
        </p:spPr>
      </p:pic>
      <p:pic>
        <p:nvPicPr>
          <p:cNvPr id="27652" name="Picture 4" descr="http://www.meowcosmetics.com/images/text/Firefly/grave_fireflies_blueb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0"/>
            <a:ext cx="4876800" cy="2790825"/>
          </a:xfrm>
          <a:prstGeom prst="rect">
            <a:avLst/>
          </a:prstGeom>
          <a:noFill/>
        </p:spPr>
      </p:pic>
      <p:pic>
        <p:nvPicPr>
          <p:cNvPr id="27654" name="Picture 6" descr="http://www.instructables.com/image/FIYFTZ5QIYEWPKHFSJ/Jar-of-Firefli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200400"/>
            <a:ext cx="3505200" cy="3505200"/>
          </a:xfrm>
          <a:prstGeom prst="rect">
            <a:avLst/>
          </a:prstGeom>
          <a:noFill/>
        </p:spPr>
      </p:pic>
      <p:pic>
        <p:nvPicPr>
          <p:cNvPr id="27656" name="Picture 8" descr="http://t1.gstatic.com/images?q=tbn:zi015TE-fgW18M:http://i276.photobucket.com/albums/kk10/TheCorgiCrusader/fireflies-4.jpg&amp;t=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3048000"/>
            <a:ext cx="2603351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(Visible) Light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form of energy that can be detected by the human eye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kollewin.com/EX/09-15-03/electromagnetic-spectr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487859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andor.com/image_lib/lores/INTRODUCTION/Introduction%20(Light)/IntLight%201%20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7200"/>
            <a:ext cx="9025244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icture-soup.com/wp-content/uploads/2010/07/visib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8077200" cy="3745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68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What is luminescence?</a:t>
            </a:r>
            <a:br>
              <a:rPr lang="en-US" b="1" dirty="0" smtClean="0"/>
            </a:br>
            <a:r>
              <a:rPr lang="en-US" dirty="0" smtClean="0"/>
              <a:t>Luminous simply means giving off </a:t>
            </a:r>
            <a:r>
              <a:rPr lang="en-US" dirty="0" smtClean="0">
                <a:hlinkClick r:id="rId2" action="ppaction://hlinkfile"/>
              </a:rPr>
              <a:t>light</a:t>
            </a:r>
            <a:r>
              <a:rPr lang="en-US" dirty="0" smtClean="0"/>
              <a:t>; most things in our world produce light because they have </a:t>
            </a:r>
            <a:r>
              <a:rPr lang="en-US" dirty="0" smtClean="0">
                <a:hlinkClick r:id="rId3" action="ppaction://hlinkfile"/>
              </a:rPr>
              <a:t>energy</a:t>
            </a:r>
            <a:r>
              <a:rPr lang="en-US" dirty="0" smtClean="0"/>
              <a:t> that originally came from the Sun, which is the biggest, most luminous thing we can see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6626" name="Picture 2" descr="Red, relatively closeup photo of the sun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733800"/>
            <a:ext cx="2286000" cy="228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274638"/>
            <a:ext cx="4648200" cy="25447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Incand</a:t>
            </a:r>
            <a:r>
              <a:rPr lang="en-US" dirty="0" smtClean="0"/>
              <a:t>escence-</a:t>
            </a:r>
            <a:br>
              <a:rPr lang="en-US" dirty="0" smtClean="0"/>
            </a:br>
            <a:r>
              <a:rPr lang="en-US" dirty="0" smtClean="0"/>
              <a:t>make light by making heat (very hot to touch!!)</a:t>
            </a:r>
            <a:endParaRPr lang="en-US" dirty="0"/>
          </a:p>
        </p:txBody>
      </p:sp>
      <p:pic>
        <p:nvPicPr>
          <p:cNvPr id="11266" name="Picture 2" descr="http://wiki.naturalfrequency.com/files/wiki/lighting/incandese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3810000" cy="3810000"/>
          </a:xfrm>
          <a:prstGeom prst="rect">
            <a:avLst/>
          </a:prstGeom>
          <a:noFill/>
        </p:spPr>
      </p:pic>
      <p:pic>
        <p:nvPicPr>
          <p:cNvPr id="11268" name="Picture 4" descr="http://www.webexhibits.org/causesofcolor/images/content/istock000004178975small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3657600" cy="2434260"/>
          </a:xfrm>
          <a:prstGeom prst="rect">
            <a:avLst/>
          </a:prstGeom>
          <a:noFill/>
        </p:spPr>
      </p:pic>
      <p:pic>
        <p:nvPicPr>
          <p:cNvPr id="11272" name="Picture 8" descr="http://www.volcano.si.edu/volcanoes/region06/java/kelut/3303kel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3663034"/>
            <a:ext cx="4800600" cy="3194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59162"/>
          </a:xfrm>
        </p:spPr>
        <p:txBody>
          <a:bodyPr>
            <a:normAutofit/>
          </a:bodyPr>
          <a:lstStyle/>
          <a:p>
            <a:r>
              <a:rPr lang="en-US" dirty="0" smtClean="0"/>
              <a:t>Luminescent things, by contrast, make light when their </a:t>
            </a:r>
            <a:r>
              <a:rPr lang="en-US" dirty="0" smtClean="0">
                <a:hlinkClick r:id="rId2" action="ppaction://hlinkfile"/>
              </a:rPr>
              <a:t>atoms</a:t>
            </a:r>
            <a:r>
              <a:rPr lang="en-US" dirty="0" smtClean="0"/>
              <a:t> become excited in a process that needs little or no heat to make it happen.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Fluorescence: </a:t>
            </a:r>
            <a:r>
              <a:rPr lang="en-US" sz="2700" dirty="0" smtClean="0"/>
              <a:t>the emission of light by a substance that has absorbed light (or other </a:t>
            </a:r>
            <a:r>
              <a:rPr lang="en-US" sz="2700" dirty="0" smtClean="0">
                <a:hlinkClick r:id="rId2" action="ppaction://hlinkfile" tooltip="Electromagnetic radiation"/>
              </a:rPr>
              <a:t>electromagnetic radiation</a:t>
            </a:r>
            <a:r>
              <a:rPr lang="en-US" sz="2700" dirty="0" smtClean="0"/>
              <a:t> of a different </a:t>
            </a:r>
            <a:r>
              <a:rPr lang="en-US" sz="2700" dirty="0" smtClean="0">
                <a:hlinkClick r:id="rId3" action="ppaction://hlinkfile" tooltip="Wavelength"/>
              </a:rPr>
              <a:t>wavelength</a:t>
            </a:r>
            <a:r>
              <a:rPr lang="en-US" sz="2700" dirty="0" smtClean="0"/>
              <a:t>)= lower in temperature= </a:t>
            </a:r>
            <a:r>
              <a:rPr lang="en-US" sz="2400" dirty="0" smtClean="0"/>
              <a:t>Fluorescent materials produce light instantly= need to have electricity passed through them to keep them glowing</a:t>
            </a:r>
            <a:endParaRPr lang="en-US" sz="2700" dirty="0"/>
          </a:p>
        </p:txBody>
      </p:sp>
      <p:pic>
        <p:nvPicPr>
          <p:cNvPr id="21506" name="Picture 2" descr="http://upload.wikimedia.org/wikipedia/commons/thumb/1/12/Fluorescent_minerals_hg.jpg/300px-Fluorescent_minerals_hg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6000"/>
            <a:ext cx="4856269" cy="3124200"/>
          </a:xfrm>
          <a:prstGeom prst="rect">
            <a:avLst/>
          </a:prstGeom>
          <a:noFill/>
        </p:spPr>
      </p:pic>
      <p:pic>
        <p:nvPicPr>
          <p:cNvPr id="21508" name="Picture 4" descr="File:Www Beo cc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3604068"/>
            <a:ext cx="4419600" cy="3253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182</Words>
  <Application>Microsoft Office PowerPoint</Application>
  <PresentationFormat>On-screen Show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10.1 Light Energy and Its Sources</vt:lpstr>
      <vt:lpstr>(Visible) Light</vt:lpstr>
      <vt:lpstr>Slide 3</vt:lpstr>
      <vt:lpstr>Slide 4</vt:lpstr>
      <vt:lpstr>Slide 5</vt:lpstr>
      <vt:lpstr>What is luminescence? Luminous simply means giving off light; most things in our world produce light because they have energy that originally came from the Sun, which is the biggest, most luminous thing we can see </vt:lpstr>
      <vt:lpstr>Incandescence- make light by making heat (very hot to touch!!)</vt:lpstr>
      <vt:lpstr>Luminescent things, by contrast, make light when their atoms become excited in a process that needs little or no heat to make it happen.</vt:lpstr>
      <vt:lpstr>Fluorescence: the emission of light by a substance that has absorbed light (or other electromagnetic radiation of a different wavelength)= lower in temperature= Fluorescent materials produce light instantly= need to have electricity passed through them to keep them glowing</vt:lpstr>
      <vt:lpstr>Slide 10</vt:lpstr>
      <vt:lpstr>Slide 11</vt:lpstr>
      <vt:lpstr>Slide 12</vt:lpstr>
      <vt:lpstr>Electric discharge: electricity passing through a gas</vt:lpstr>
      <vt:lpstr>Chemiluminescence: is the emission of light with very little heat as the result of a chemical reaction</vt:lpstr>
      <vt:lpstr>Bioluminescence is chemiluminescence in living organisms</vt:lpstr>
      <vt:lpstr>Slide 16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10.1 Light Energy and Its Sources</dc:title>
  <dc:creator>cmullin</dc:creator>
  <cp:lastModifiedBy>cmullin</cp:lastModifiedBy>
  <cp:revision>22</cp:revision>
  <dcterms:created xsi:type="dcterms:W3CDTF">2010-12-10T16:06:15Z</dcterms:created>
  <dcterms:modified xsi:type="dcterms:W3CDTF">2010-12-10T17:10:14Z</dcterms:modified>
</cp:coreProperties>
</file>